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diagrams/quickStyle2.xml" ContentType="application/vnd.openxmlformats-officedocument.drawingml.diagramStyle+xml"/>
  <Override PartName="/ppt/theme/themeOverride5.xml" ContentType="application/vnd.openxmlformats-officedocument.themeOverr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charts/chart3.xml" ContentType="application/vnd.openxmlformats-officedocument.drawingml.chart+xml"/>
  <Override PartName="/ppt/diagrams/data2.xml" ContentType="application/vnd.openxmlformats-officedocument.drawingml.diagramData+xml"/>
  <Override PartName="/ppt/charts/chart5.xml" ContentType="application/vnd.openxmlformats-officedocument.drawingml.chart+xml"/>
  <Override PartName="/ppt/drawings/drawing7.xml" ContentType="application/vnd.openxmlformats-officedocument.drawingml.chartshap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drawings/drawing5.xml" ContentType="application/vnd.openxmlformats-officedocument.drawingml.chartshap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Override PartName="/ppt/diagrams/colors2.xml" ContentType="application/vnd.openxmlformats-officedocument.drawingml.diagramColors+xml"/>
  <Override PartName="/ppt/theme/themeOverride8.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rawings/drawing1.xml" ContentType="application/vnd.openxmlformats-officedocument.drawingml.chartshapes+xml"/>
  <Override PartName="/ppt/theme/themeOverride6.xml" ContentType="application/vnd.openxmlformats-officedocument.themeOverrid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theme/themeOverride4.xml" ContentType="application/vnd.openxmlformats-officedocument.themeOverrid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charts/chart6.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charts/chart2.xml" ContentType="application/vnd.openxmlformats-officedocument.drawingml.chart+xml"/>
  <Override PartName="/ppt/drawings/drawing6.xml" ContentType="application/vnd.openxmlformats-officedocument.drawingml.chartshape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rawings/drawing4.xml" ContentType="application/vnd.openxmlformats-officedocument.drawingml.chartshapes+xml"/>
  <Override PartName="/ppt/theme/themeOverride7.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handoutMasterIdLst>
    <p:handoutMasterId r:id="rId34"/>
  </p:handoutMasterIdLst>
  <p:sldIdLst>
    <p:sldId id="256" r:id="rId2"/>
    <p:sldId id="276" r:id="rId3"/>
    <p:sldId id="259" r:id="rId4"/>
    <p:sldId id="265" r:id="rId5"/>
    <p:sldId id="288" r:id="rId6"/>
    <p:sldId id="290" r:id="rId7"/>
    <p:sldId id="261" r:id="rId8"/>
    <p:sldId id="281" r:id="rId9"/>
    <p:sldId id="262" r:id="rId10"/>
    <p:sldId id="263" r:id="rId11"/>
    <p:sldId id="264" r:id="rId12"/>
    <p:sldId id="291" r:id="rId13"/>
    <p:sldId id="267" r:id="rId14"/>
    <p:sldId id="293" r:id="rId15"/>
    <p:sldId id="270" r:id="rId16"/>
    <p:sldId id="307" r:id="rId17"/>
    <p:sldId id="304" r:id="rId18"/>
    <p:sldId id="296" r:id="rId19"/>
    <p:sldId id="301" r:id="rId20"/>
    <p:sldId id="300" r:id="rId21"/>
    <p:sldId id="299" r:id="rId22"/>
    <p:sldId id="298" r:id="rId23"/>
    <p:sldId id="297" r:id="rId24"/>
    <p:sldId id="305" r:id="rId25"/>
    <p:sldId id="306" r:id="rId26"/>
    <p:sldId id="308" r:id="rId27"/>
    <p:sldId id="278" r:id="rId28"/>
    <p:sldId id="269" r:id="rId29"/>
    <p:sldId id="302" r:id="rId30"/>
    <p:sldId id="268" r:id="rId31"/>
    <p:sldId id="303" r:id="rId32"/>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Times New Roman" pitchFamily="18" charset="0"/>
        <a:ea typeface="+mn-ea"/>
        <a:cs typeface="+mn-cs"/>
      </a:defRPr>
    </a:lvl1pPr>
    <a:lvl2pPr marL="457200" algn="l" rtl="0" fontAlgn="base">
      <a:spcBef>
        <a:spcPct val="0"/>
      </a:spcBef>
      <a:spcAft>
        <a:spcPct val="0"/>
      </a:spcAft>
      <a:defRPr sz="3600" kern="1200">
        <a:solidFill>
          <a:schemeClr val="tx1"/>
        </a:solidFill>
        <a:latin typeface="Times New Roman" pitchFamily="18" charset="0"/>
        <a:ea typeface="+mn-ea"/>
        <a:cs typeface="+mn-cs"/>
      </a:defRPr>
    </a:lvl2pPr>
    <a:lvl3pPr marL="914400" algn="l" rtl="0" fontAlgn="base">
      <a:spcBef>
        <a:spcPct val="0"/>
      </a:spcBef>
      <a:spcAft>
        <a:spcPct val="0"/>
      </a:spcAft>
      <a:defRPr sz="3600" kern="1200">
        <a:solidFill>
          <a:schemeClr val="tx1"/>
        </a:solidFill>
        <a:latin typeface="Times New Roman" pitchFamily="18" charset="0"/>
        <a:ea typeface="+mn-ea"/>
        <a:cs typeface="+mn-cs"/>
      </a:defRPr>
    </a:lvl3pPr>
    <a:lvl4pPr marL="1371600" algn="l" rtl="0" fontAlgn="base">
      <a:spcBef>
        <a:spcPct val="0"/>
      </a:spcBef>
      <a:spcAft>
        <a:spcPct val="0"/>
      </a:spcAft>
      <a:defRPr sz="3600" kern="1200">
        <a:solidFill>
          <a:schemeClr val="tx1"/>
        </a:solidFill>
        <a:latin typeface="Times New Roman" pitchFamily="18" charset="0"/>
        <a:ea typeface="+mn-ea"/>
        <a:cs typeface="+mn-cs"/>
      </a:defRPr>
    </a:lvl4pPr>
    <a:lvl5pPr marL="1828800" algn="l" rtl="0" fontAlgn="base">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78" autoAdjust="0"/>
    <p:restoredTop sz="68794" autoAdjust="0"/>
  </p:normalViewPr>
  <p:slideViewPr>
    <p:cSldViewPr>
      <p:cViewPr varScale="1">
        <p:scale>
          <a:sx n="43" d="100"/>
          <a:sy n="43" d="100"/>
        </p:scale>
        <p:origin x="-950"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12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Book1"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Book1"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C:\Documents%20and%20Settings\rippj\My%20Documents\Jeff%20Documents\Presentations\WRWA%20Nov%2007\rate%20design.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C:\Users\rippj\AppData\Roaming\Microsoft\Internet%20Explorer\Quick%20Launch\Documents\Presentations\Data%20for%20Presenations\Conservation%20Rate%20Design%20Graphs.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C:\Users\rippj\AppData\Roaming\Microsoft\Internet%20Explorer\Quick%20Launch\Documents\Presentations\Data%20for%20Presenations\Conservation%20Rate%20Design%20Graphs.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C:\Water,%20Politics,%20and%20Econ%20Devel\China%20Water%20Prices%202009.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C:\Documents%20and%20Settings\rippj\My%20Documents\Jeff%20Documents\2008\Data%20for%20Presenations\March_2008_Water_Bill_Comparison.xlsx" TargetMode="External"/><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sz="1800"/>
            </a:pPr>
            <a:r>
              <a:rPr lang="en-US" sz="2400" dirty="0">
                <a:solidFill>
                  <a:schemeClr val="bg1"/>
                </a:solidFill>
                <a:latin typeface="+mj-lt"/>
              </a:rPr>
              <a:t>Inclining Block</a:t>
            </a:r>
          </a:p>
        </c:rich>
      </c:tx>
      <c:layout>
        <c:manualLayout>
          <c:xMode val="edge"/>
          <c:yMode val="edge"/>
          <c:x val="0.23022555774278211"/>
          <c:y val="0"/>
        </c:manualLayout>
      </c:layout>
      <c:overlay val="1"/>
    </c:title>
    <c:plotArea>
      <c:layout>
        <c:manualLayout>
          <c:layoutTarget val="inner"/>
          <c:xMode val="edge"/>
          <c:yMode val="edge"/>
          <c:x val="0.1220923556430446"/>
          <c:y val="5.0059492563429557E-2"/>
          <c:w val="0.84040764435695536"/>
          <c:h val="0.79726881225258406"/>
        </c:manualLayout>
      </c:layout>
      <c:barChart>
        <c:barDir val="bar"/>
        <c:grouping val="stacked"/>
        <c:ser>
          <c:idx val="1"/>
          <c:order val="0"/>
          <c:tx>
            <c:strRef>
              <c:f>Sheet1!$B$1</c:f>
              <c:strCache>
                <c:ptCount val="1"/>
                <c:pt idx="0">
                  <c:v>Amount</c:v>
                </c:pt>
              </c:strCache>
            </c:strRef>
          </c:tx>
          <c:dPt>
            <c:idx val="0"/>
            <c:spPr>
              <a:noFill/>
            </c:spPr>
          </c:dPt>
          <c:dPt>
            <c:idx val="1"/>
            <c:spPr>
              <a:noFill/>
            </c:spPr>
          </c:dPt>
          <c:dPt>
            <c:idx val="2"/>
            <c:spPr>
              <a:noFill/>
            </c:spPr>
          </c:dPt>
          <c:dPt>
            <c:idx val="3"/>
            <c:spPr>
              <a:noFill/>
            </c:spPr>
          </c:dPt>
          <c:val>
            <c:numRef>
              <c:f>Sheet1!$B$2:$B$5</c:f>
              <c:numCache>
                <c:formatCode>General</c:formatCode>
                <c:ptCount val="4"/>
                <c:pt idx="0">
                  <c:v>5</c:v>
                </c:pt>
                <c:pt idx="1">
                  <c:v>10</c:v>
                </c:pt>
                <c:pt idx="2">
                  <c:v>15</c:v>
                </c:pt>
                <c:pt idx="3">
                  <c:v>20</c:v>
                </c:pt>
              </c:numCache>
            </c:numRef>
          </c:val>
        </c:ser>
        <c:overlap val="100"/>
        <c:axId val="74498048"/>
        <c:axId val="74499968"/>
      </c:barChart>
      <c:catAx>
        <c:axId val="74498048"/>
        <c:scaling>
          <c:orientation val="minMax"/>
        </c:scaling>
        <c:axPos val="l"/>
        <c:title>
          <c:tx>
            <c:rich>
              <a:bodyPr rot="-5400000" vert="horz"/>
              <a:lstStyle/>
              <a:p>
                <a:pPr>
                  <a:defRPr>
                    <a:solidFill>
                      <a:schemeClr val="bg2"/>
                    </a:solidFill>
                    <a:latin typeface="+mj-lt"/>
                  </a:defRPr>
                </a:pPr>
                <a:r>
                  <a:rPr lang="en-US" sz="1800" dirty="0">
                    <a:solidFill>
                      <a:schemeClr val="bg2"/>
                    </a:solidFill>
                    <a:latin typeface="+mj-lt"/>
                  </a:rPr>
                  <a:t>Cost per Unit</a:t>
                </a:r>
              </a:p>
            </c:rich>
          </c:tx>
          <c:layout>
            <c:manualLayout>
              <c:xMode val="edge"/>
              <c:yMode val="edge"/>
              <c:x val="0"/>
              <c:y val="0.14938845144356971"/>
            </c:manualLayout>
          </c:layout>
        </c:title>
        <c:tickLblPos val="nextTo"/>
        <c:spPr>
          <a:ln w="25400">
            <a:solidFill>
              <a:schemeClr val="bg1"/>
            </a:solidFill>
          </a:ln>
        </c:spPr>
        <c:txPr>
          <a:bodyPr/>
          <a:lstStyle/>
          <a:p>
            <a:pPr>
              <a:defRPr baseline="0">
                <a:solidFill>
                  <a:schemeClr val="tx2"/>
                </a:solidFill>
              </a:defRPr>
            </a:pPr>
            <a:endParaRPr lang="en-US"/>
          </a:p>
        </c:txPr>
        <c:crossAx val="74499968"/>
        <c:crosses val="autoZero"/>
        <c:auto val="1"/>
        <c:lblAlgn val="ctr"/>
        <c:lblOffset val="100"/>
      </c:catAx>
      <c:valAx>
        <c:axId val="74499968"/>
        <c:scaling>
          <c:orientation val="minMax"/>
        </c:scaling>
        <c:axPos val="b"/>
        <c:title>
          <c:tx>
            <c:rich>
              <a:bodyPr/>
              <a:lstStyle/>
              <a:p>
                <a:pPr>
                  <a:defRPr sz="1800">
                    <a:solidFill>
                      <a:schemeClr val="bg2"/>
                    </a:solidFill>
                    <a:latin typeface="+mj-lt"/>
                  </a:defRPr>
                </a:pPr>
                <a:r>
                  <a:rPr lang="en-US" sz="1800" dirty="0">
                    <a:solidFill>
                      <a:schemeClr val="bg2"/>
                    </a:solidFill>
                    <a:latin typeface="+mj-lt"/>
                  </a:rPr>
                  <a:t>Volume Used</a:t>
                </a:r>
              </a:p>
            </c:rich>
          </c:tx>
          <c:layout>
            <c:manualLayout>
              <c:xMode val="edge"/>
              <c:yMode val="edge"/>
              <c:x val="0.33505932852143483"/>
              <c:y val="0.86124978127734031"/>
            </c:manualLayout>
          </c:layout>
        </c:title>
        <c:numFmt formatCode="General" sourceLinked="1"/>
        <c:tickLblPos val="nextTo"/>
        <c:spPr>
          <a:ln w="25400">
            <a:solidFill>
              <a:schemeClr val="bg1"/>
            </a:solidFill>
          </a:ln>
        </c:spPr>
        <c:txPr>
          <a:bodyPr/>
          <a:lstStyle/>
          <a:p>
            <a:pPr>
              <a:defRPr baseline="0">
                <a:solidFill>
                  <a:schemeClr val="tx2"/>
                </a:solidFill>
              </a:defRPr>
            </a:pPr>
            <a:endParaRPr lang="en-US"/>
          </a:p>
        </c:txPr>
        <c:crossAx val="74498048"/>
        <c:crosses val="autoZero"/>
        <c:crossBetween val="between"/>
      </c:valAx>
      <c:spPr>
        <a:noFill/>
      </c:spPr>
    </c:plotArea>
    <c:plotVisOnly val="1"/>
  </c:chart>
  <c:spPr>
    <a:solidFill>
      <a:schemeClr val="tx2"/>
    </a:solidFill>
    <a:ln w="12700">
      <a:solidFill>
        <a:schemeClr val="accent1">
          <a:lumMod val="75000"/>
        </a:schemeClr>
      </a:solidFill>
    </a:ln>
  </c:spPr>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lgn="ctr" rtl="0">
              <a:defRPr lang="en-US" sz="2400" b="1" i="0" u="none" strike="noStrike" kern="1200" baseline="0" dirty="0">
                <a:solidFill>
                  <a:schemeClr val="bg1"/>
                </a:solidFill>
                <a:latin typeface="+mj-lt"/>
                <a:ea typeface="+mn-ea"/>
                <a:cs typeface="+mn-cs"/>
              </a:defRPr>
            </a:pPr>
            <a:r>
              <a:rPr lang="en-US" sz="2400" b="1" i="0" u="none" strike="noStrike" kern="1200" baseline="0" dirty="0">
                <a:solidFill>
                  <a:schemeClr val="bg1"/>
                </a:solidFill>
                <a:latin typeface="+mj-lt"/>
                <a:ea typeface="+mn-ea"/>
                <a:cs typeface="+mn-cs"/>
              </a:rPr>
              <a:t>Declining Block</a:t>
            </a:r>
          </a:p>
        </c:rich>
      </c:tx>
      <c:layout>
        <c:manualLayout>
          <c:xMode val="edge"/>
          <c:yMode val="edge"/>
          <c:x val="0.26834235564304482"/>
          <c:y val="2.9365266841644793E-2"/>
        </c:manualLayout>
      </c:layout>
      <c:overlay val="1"/>
    </c:title>
    <c:plotArea>
      <c:layout>
        <c:manualLayout>
          <c:layoutTarget val="inner"/>
          <c:xMode val="edge"/>
          <c:yMode val="edge"/>
          <c:x val="0.10258311461067367"/>
          <c:y val="5.0059492563429557E-2"/>
          <c:w val="0.85429653324584465"/>
          <c:h val="0.79726881225258395"/>
        </c:manualLayout>
      </c:layout>
      <c:barChart>
        <c:barDir val="bar"/>
        <c:grouping val="stacked"/>
        <c:ser>
          <c:idx val="1"/>
          <c:order val="0"/>
          <c:tx>
            <c:strRef>
              <c:f>Sheet1!$B$1</c:f>
              <c:strCache>
                <c:ptCount val="1"/>
                <c:pt idx="0">
                  <c:v>Amount</c:v>
                </c:pt>
              </c:strCache>
            </c:strRef>
          </c:tx>
          <c:dPt>
            <c:idx val="0"/>
            <c:spPr>
              <a:noFill/>
            </c:spPr>
          </c:dPt>
          <c:dPt>
            <c:idx val="1"/>
            <c:spPr>
              <a:noFill/>
            </c:spPr>
          </c:dPt>
          <c:dPt>
            <c:idx val="2"/>
            <c:spPr>
              <a:noFill/>
            </c:spPr>
          </c:dPt>
          <c:dPt>
            <c:idx val="3"/>
            <c:spPr>
              <a:noFill/>
            </c:spPr>
          </c:dPt>
          <c:val>
            <c:numRef>
              <c:f>Sheet1!$B$2:$B$5</c:f>
              <c:numCache>
                <c:formatCode>General</c:formatCode>
                <c:ptCount val="4"/>
                <c:pt idx="0">
                  <c:v>5</c:v>
                </c:pt>
                <c:pt idx="1">
                  <c:v>10</c:v>
                </c:pt>
                <c:pt idx="2">
                  <c:v>15</c:v>
                </c:pt>
                <c:pt idx="3">
                  <c:v>20</c:v>
                </c:pt>
              </c:numCache>
            </c:numRef>
          </c:val>
        </c:ser>
        <c:overlap val="100"/>
        <c:axId val="49332224"/>
        <c:axId val="49334144"/>
      </c:barChart>
      <c:catAx>
        <c:axId val="49332224"/>
        <c:scaling>
          <c:orientation val="minMax"/>
        </c:scaling>
        <c:axPos val="l"/>
        <c:title>
          <c:tx>
            <c:rich>
              <a:bodyPr rot="-5400000" vert="horz"/>
              <a:lstStyle/>
              <a:p>
                <a:pPr>
                  <a:defRPr sz="1800">
                    <a:solidFill>
                      <a:schemeClr val="bg2"/>
                    </a:solidFill>
                    <a:latin typeface="+mj-lt"/>
                  </a:defRPr>
                </a:pPr>
                <a:r>
                  <a:rPr lang="en-US" sz="1800" dirty="0">
                    <a:solidFill>
                      <a:schemeClr val="bg2"/>
                    </a:solidFill>
                    <a:latin typeface="+mj-lt"/>
                  </a:rPr>
                  <a:t>Cost per Unit</a:t>
                </a:r>
              </a:p>
            </c:rich>
          </c:tx>
          <c:layout/>
        </c:title>
        <c:tickLblPos val="nextTo"/>
        <c:spPr>
          <a:ln w="25400">
            <a:solidFill>
              <a:schemeClr val="bg1"/>
            </a:solidFill>
          </a:ln>
        </c:spPr>
        <c:txPr>
          <a:bodyPr/>
          <a:lstStyle/>
          <a:p>
            <a:pPr>
              <a:defRPr baseline="0">
                <a:solidFill>
                  <a:schemeClr val="tx2"/>
                </a:solidFill>
              </a:defRPr>
            </a:pPr>
            <a:endParaRPr lang="en-US"/>
          </a:p>
        </c:txPr>
        <c:crossAx val="49334144"/>
        <c:crosses val="autoZero"/>
        <c:auto val="1"/>
        <c:lblAlgn val="ctr"/>
        <c:lblOffset val="100"/>
      </c:catAx>
      <c:valAx>
        <c:axId val="49334144"/>
        <c:scaling>
          <c:orientation val="minMax"/>
        </c:scaling>
        <c:axPos val="b"/>
        <c:title>
          <c:tx>
            <c:rich>
              <a:bodyPr anchor="b" anchorCtr="1"/>
              <a:lstStyle/>
              <a:p>
                <a:pPr>
                  <a:defRPr sz="1800">
                    <a:solidFill>
                      <a:schemeClr val="bg2"/>
                    </a:solidFill>
                    <a:latin typeface="+mj-lt"/>
                  </a:defRPr>
                </a:pPr>
                <a:r>
                  <a:rPr lang="en-US" sz="1800" dirty="0">
                    <a:solidFill>
                      <a:schemeClr val="bg2"/>
                    </a:solidFill>
                    <a:latin typeface="+mj-lt"/>
                  </a:rPr>
                  <a:t>Volume Used</a:t>
                </a:r>
              </a:p>
            </c:rich>
          </c:tx>
          <c:layout>
            <c:manualLayout>
              <c:xMode val="edge"/>
              <c:yMode val="edge"/>
              <c:x val="0.33505932852143483"/>
              <c:y val="0.86124978127734031"/>
            </c:manualLayout>
          </c:layout>
        </c:title>
        <c:numFmt formatCode="General" sourceLinked="1"/>
        <c:tickLblPos val="nextTo"/>
        <c:spPr>
          <a:ln w="25400">
            <a:solidFill>
              <a:schemeClr val="bg1"/>
            </a:solidFill>
          </a:ln>
        </c:spPr>
        <c:txPr>
          <a:bodyPr/>
          <a:lstStyle/>
          <a:p>
            <a:pPr>
              <a:defRPr baseline="0">
                <a:solidFill>
                  <a:schemeClr val="tx2"/>
                </a:solidFill>
              </a:defRPr>
            </a:pPr>
            <a:endParaRPr lang="en-US"/>
          </a:p>
        </c:txPr>
        <c:crossAx val="49332224"/>
        <c:crosses val="autoZero"/>
        <c:crossBetween val="between"/>
      </c:valAx>
      <c:spPr>
        <a:noFill/>
      </c:spPr>
    </c:plotArea>
    <c:plotVisOnly val="1"/>
  </c:chart>
  <c:spPr>
    <a:solidFill>
      <a:schemeClr val="tx2"/>
    </a:solidFill>
    <a:ln w="12700">
      <a:solidFill>
        <a:schemeClr val="accent1">
          <a:lumMod val="75000"/>
        </a:schemeClr>
      </a:solidFill>
    </a:ln>
  </c:spPr>
  <c:externalData r:id="rId2"/>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lgn="ctr" rtl="0">
              <a:defRPr lang="en-US" sz="2400" b="1" i="0" u="none" strike="noStrike" kern="1200" baseline="0" dirty="0">
                <a:solidFill>
                  <a:schemeClr val="bg1"/>
                </a:solidFill>
                <a:latin typeface="+mj-lt"/>
                <a:ea typeface="+mn-ea"/>
                <a:cs typeface="+mn-cs"/>
              </a:defRPr>
            </a:pPr>
            <a:r>
              <a:rPr lang="en-US" sz="2400" b="1" i="0" u="none" strike="noStrike" kern="1200" baseline="0" dirty="0">
                <a:solidFill>
                  <a:schemeClr val="bg1"/>
                </a:solidFill>
                <a:latin typeface="+mj-lt"/>
                <a:ea typeface="+mn-ea"/>
                <a:cs typeface="+mn-cs"/>
              </a:rPr>
              <a:t>Uniform</a:t>
            </a:r>
          </a:p>
        </c:rich>
      </c:tx>
      <c:layout>
        <c:manualLayout>
          <c:xMode val="edge"/>
          <c:yMode val="edge"/>
          <c:x val="0.37390611329834272"/>
          <c:y val="3.333333333333334E-2"/>
        </c:manualLayout>
      </c:layout>
      <c:overlay val="1"/>
    </c:title>
    <c:plotArea>
      <c:layout>
        <c:manualLayout>
          <c:layoutTarget val="inner"/>
          <c:xMode val="edge"/>
          <c:yMode val="edge"/>
          <c:x val="0.10258311461067367"/>
          <c:y val="4.4503937007874132E-2"/>
          <c:w val="0.85082431102362854"/>
          <c:h val="0.79726881225258428"/>
        </c:manualLayout>
      </c:layout>
      <c:barChart>
        <c:barDir val="bar"/>
        <c:grouping val="stacked"/>
        <c:ser>
          <c:idx val="1"/>
          <c:order val="0"/>
          <c:tx>
            <c:strRef>
              <c:f>Sheet1!$B$1</c:f>
              <c:strCache>
                <c:ptCount val="1"/>
                <c:pt idx="0">
                  <c:v>Amount</c:v>
                </c:pt>
              </c:strCache>
            </c:strRef>
          </c:tx>
          <c:dPt>
            <c:idx val="0"/>
            <c:spPr>
              <a:noFill/>
            </c:spPr>
          </c:dPt>
          <c:dPt>
            <c:idx val="1"/>
            <c:spPr>
              <a:noFill/>
            </c:spPr>
          </c:dPt>
          <c:dPt>
            <c:idx val="2"/>
            <c:spPr>
              <a:noFill/>
            </c:spPr>
          </c:dPt>
          <c:dPt>
            <c:idx val="3"/>
            <c:spPr>
              <a:noFill/>
            </c:spPr>
          </c:dPt>
          <c:val>
            <c:numRef>
              <c:f>Sheet1!$B$2:$B$5</c:f>
              <c:numCache>
                <c:formatCode>General</c:formatCode>
                <c:ptCount val="4"/>
                <c:pt idx="0">
                  <c:v>5</c:v>
                </c:pt>
                <c:pt idx="1">
                  <c:v>10</c:v>
                </c:pt>
                <c:pt idx="2">
                  <c:v>15</c:v>
                </c:pt>
                <c:pt idx="3">
                  <c:v>20</c:v>
                </c:pt>
              </c:numCache>
            </c:numRef>
          </c:val>
        </c:ser>
        <c:overlap val="100"/>
        <c:axId val="74914048"/>
        <c:axId val="74953856"/>
      </c:barChart>
      <c:catAx>
        <c:axId val="74914048"/>
        <c:scaling>
          <c:orientation val="minMax"/>
        </c:scaling>
        <c:axPos val="l"/>
        <c:title>
          <c:tx>
            <c:rich>
              <a:bodyPr rot="-5400000" vert="horz"/>
              <a:lstStyle/>
              <a:p>
                <a:pPr>
                  <a:defRPr lang="en-US" sz="1800" b="1" i="0" u="none" strike="noStrike" kern="1200" baseline="0" dirty="0">
                    <a:solidFill>
                      <a:schemeClr val="bg2"/>
                    </a:solidFill>
                    <a:latin typeface="+mj-lt"/>
                    <a:ea typeface="+mn-ea"/>
                    <a:cs typeface="+mn-cs"/>
                  </a:defRPr>
                </a:pPr>
                <a:r>
                  <a:rPr lang="en-US" sz="1800" b="1" i="0" u="none" strike="noStrike" kern="1200" baseline="0" dirty="0">
                    <a:solidFill>
                      <a:schemeClr val="bg2"/>
                    </a:solidFill>
                    <a:latin typeface="+mj-lt"/>
                    <a:ea typeface="+mn-ea"/>
                    <a:cs typeface="+mn-cs"/>
                  </a:rPr>
                  <a:t>Cost per Unit</a:t>
                </a:r>
              </a:p>
            </c:rich>
          </c:tx>
          <c:layout/>
        </c:title>
        <c:tickLblPos val="nextTo"/>
        <c:spPr>
          <a:ln w="25400">
            <a:solidFill>
              <a:schemeClr val="bg1"/>
            </a:solidFill>
          </a:ln>
        </c:spPr>
        <c:txPr>
          <a:bodyPr/>
          <a:lstStyle/>
          <a:p>
            <a:pPr>
              <a:defRPr baseline="0">
                <a:solidFill>
                  <a:schemeClr val="tx2"/>
                </a:solidFill>
              </a:defRPr>
            </a:pPr>
            <a:endParaRPr lang="en-US"/>
          </a:p>
        </c:txPr>
        <c:crossAx val="74953856"/>
        <c:crosses val="autoZero"/>
        <c:auto val="1"/>
        <c:lblAlgn val="ctr"/>
        <c:lblOffset val="100"/>
      </c:catAx>
      <c:valAx>
        <c:axId val="74953856"/>
        <c:scaling>
          <c:orientation val="minMax"/>
        </c:scaling>
        <c:axPos val="b"/>
        <c:title>
          <c:tx>
            <c:rich>
              <a:bodyPr/>
              <a:lstStyle/>
              <a:p>
                <a:pPr>
                  <a:defRPr lang="en-US" sz="1800" b="1" i="0" u="none" strike="noStrike" kern="1200" baseline="0" dirty="0">
                    <a:solidFill>
                      <a:schemeClr val="bg2"/>
                    </a:solidFill>
                    <a:latin typeface="+mj-lt"/>
                    <a:ea typeface="+mn-ea"/>
                    <a:cs typeface="+mn-cs"/>
                  </a:defRPr>
                </a:pPr>
                <a:r>
                  <a:rPr lang="en-US" sz="1800" b="1" i="0" u="none" strike="noStrike" kern="1200" baseline="0" dirty="0">
                    <a:solidFill>
                      <a:schemeClr val="bg2"/>
                    </a:solidFill>
                    <a:latin typeface="+mj-lt"/>
                    <a:ea typeface="+mn-ea"/>
                    <a:cs typeface="+mn-cs"/>
                  </a:rPr>
                  <a:t>Volume Used</a:t>
                </a:r>
              </a:p>
            </c:rich>
          </c:tx>
          <c:layout>
            <c:manualLayout>
              <c:xMode val="edge"/>
              <c:yMode val="edge"/>
              <c:x val="0.33505932852143483"/>
              <c:y val="0.86124978127734031"/>
            </c:manualLayout>
          </c:layout>
        </c:title>
        <c:numFmt formatCode="General" sourceLinked="1"/>
        <c:tickLblPos val="nextTo"/>
        <c:spPr>
          <a:ln w="25400">
            <a:solidFill>
              <a:schemeClr val="bg1"/>
            </a:solidFill>
          </a:ln>
        </c:spPr>
        <c:txPr>
          <a:bodyPr/>
          <a:lstStyle/>
          <a:p>
            <a:pPr>
              <a:defRPr baseline="0">
                <a:solidFill>
                  <a:schemeClr val="tx2"/>
                </a:solidFill>
              </a:defRPr>
            </a:pPr>
            <a:endParaRPr lang="en-US"/>
          </a:p>
        </c:txPr>
        <c:crossAx val="74914048"/>
        <c:crosses val="autoZero"/>
        <c:crossBetween val="between"/>
      </c:valAx>
      <c:spPr>
        <a:noFill/>
      </c:spPr>
    </c:plotArea>
    <c:plotVisOnly val="1"/>
  </c:chart>
  <c:spPr>
    <a:solidFill>
      <a:schemeClr val="tx2"/>
    </a:solidFill>
    <a:ln w="12700">
      <a:solidFill>
        <a:schemeClr val="accent1">
          <a:lumMod val="75000"/>
        </a:schemeClr>
      </a:solidFill>
    </a:ln>
  </c:spPr>
  <c:externalData r:id="rId2"/>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lgn="ctr" rtl="0">
              <a:defRPr lang="en-US" sz="2400" b="1" i="0" u="none" strike="noStrike" kern="1200" baseline="0" dirty="0">
                <a:solidFill>
                  <a:schemeClr val="bg1"/>
                </a:solidFill>
                <a:latin typeface="+mj-lt"/>
                <a:ea typeface="+mn-ea"/>
                <a:cs typeface="+mn-cs"/>
              </a:defRPr>
            </a:pPr>
            <a:r>
              <a:rPr lang="en-US" sz="2400" b="1" i="0" u="none" strike="noStrike" kern="1200" baseline="0" dirty="0">
                <a:solidFill>
                  <a:schemeClr val="bg1"/>
                </a:solidFill>
                <a:latin typeface="+mj-lt"/>
                <a:ea typeface="+mn-ea"/>
                <a:cs typeface="+mn-cs"/>
              </a:rPr>
              <a:t>Seasonal</a:t>
            </a:r>
          </a:p>
        </c:rich>
      </c:tx>
      <c:layout>
        <c:manualLayout>
          <c:xMode val="edge"/>
          <c:yMode val="edge"/>
          <c:x val="0.35698791557305876"/>
          <c:y val="3.333333333333334E-2"/>
        </c:manualLayout>
      </c:layout>
      <c:overlay val="1"/>
    </c:title>
    <c:plotArea>
      <c:layout>
        <c:manualLayout>
          <c:layoutTarget val="inner"/>
          <c:xMode val="edge"/>
          <c:yMode val="edge"/>
          <c:x val="0.10258311461067367"/>
          <c:y val="0.10287329773512306"/>
          <c:w val="0.85776875546806663"/>
          <c:h val="0.79726881225258428"/>
        </c:manualLayout>
      </c:layout>
      <c:barChart>
        <c:barDir val="bar"/>
        <c:grouping val="stacked"/>
        <c:ser>
          <c:idx val="1"/>
          <c:order val="0"/>
          <c:tx>
            <c:strRef>
              <c:f>Sheet1!$B$1</c:f>
              <c:strCache>
                <c:ptCount val="1"/>
                <c:pt idx="0">
                  <c:v>Amount</c:v>
                </c:pt>
              </c:strCache>
            </c:strRef>
          </c:tx>
          <c:dPt>
            <c:idx val="0"/>
            <c:spPr>
              <a:noFill/>
            </c:spPr>
          </c:dPt>
          <c:dPt>
            <c:idx val="1"/>
            <c:spPr>
              <a:noFill/>
            </c:spPr>
          </c:dPt>
          <c:dPt>
            <c:idx val="2"/>
            <c:spPr>
              <a:noFill/>
            </c:spPr>
          </c:dPt>
          <c:dPt>
            <c:idx val="3"/>
            <c:spPr>
              <a:noFill/>
            </c:spPr>
          </c:dPt>
          <c:val>
            <c:numRef>
              <c:f>Sheet1!$B$2:$B$5</c:f>
              <c:numCache>
                <c:formatCode>General</c:formatCode>
                <c:ptCount val="4"/>
                <c:pt idx="0">
                  <c:v>5</c:v>
                </c:pt>
                <c:pt idx="1">
                  <c:v>10</c:v>
                </c:pt>
                <c:pt idx="2">
                  <c:v>15</c:v>
                </c:pt>
                <c:pt idx="3">
                  <c:v>20</c:v>
                </c:pt>
              </c:numCache>
            </c:numRef>
          </c:val>
        </c:ser>
        <c:overlap val="100"/>
        <c:axId val="74844416"/>
        <c:axId val="74867072"/>
      </c:barChart>
      <c:catAx>
        <c:axId val="74844416"/>
        <c:scaling>
          <c:orientation val="minMax"/>
        </c:scaling>
        <c:axPos val="l"/>
        <c:title>
          <c:tx>
            <c:rich>
              <a:bodyPr rot="-5400000" vert="horz"/>
              <a:lstStyle/>
              <a:p>
                <a:pPr>
                  <a:defRPr lang="en-US" sz="1800" b="1" i="0" u="none" strike="noStrike" kern="1200" baseline="0" dirty="0">
                    <a:solidFill>
                      <a:schemeClr val="bg2"/>
                    </a:solidFill>
                    <a:latin typeface="+mj-lt"/>
                    <a:ea typeface="+mn-ea"/>
                    <a:cs typeface="+mn-cs"/>
                  </a:defRPr>
                </a:pPr>
                <a:r>
                  <a:rPr lang="en-US" sz="1800" b="1" i="0" u="none" strike="noStrike" kern="1200" baseline="0" dirty="0">
                    <a:solidFill>
                      <a:schemeClr val="bg2"/>
                    </a:solidFill>
                    <a:latin typeface="+mj-lt"/>
                    <a:ea typeface="+mn-ea"/>
                    <a:cs typeface="+mn-cs"/>
                  </a:rPr>
                  <a:t>Cost per Unit</a:t>
                </a:r>
              </a:p>
            </c:rich>
          </c:tx>
          <c:layout/>
        </c:title>
        <c:tickLblPos val="nextTo"/>
        <c:spPr>
          <a:ln w="25400">
            <a:solidFill>
              <a:schemeClr val="bg1"/>
            </a:solidFill>
          </a:ln>
        </c:spPr>
        <c:txPr>
          <a:bodyPr/>
          <a:lstStyle/>
          <a:p>
            <a:pPr>
              <a:defRPr baseline="0">
                <a:solidFill>
                  <a:schemeClr val="tx2"/>
                </a:solidFill>
              </a:defRPr>
            </a:pPr>
            <a:endParaRPr lang="en-US"/>
          </a:p>
        </c:txPr>
        <c:crossAx val="74867072"/>
        <c:crosses val="autoZero"/>
        <c:auto val="1"/>
        <c:lblAlgn val="ctr"/>
        <c:lblOffset val="100"/>
      </c:catAx>
      <c:valAx>
        <c:axId val="74867072"/>
        <c:scaling>
          <c:orientation val="minMax"/>
        </c:scaling>
        <c:axPos val="b"/>
        <c:title>
          <c:tx>
            <c:rich>
              <a:bodyPr/>
              <a:lstStyle/>
              <a:p>
                <a:pPr>
                  <a:defRPr lang="en-US" sz="1800" b="1" i="0" u="none" strike="noStrike" kern="1200" baseline="0" dirty="0">
                    <a:solidFill>
                      <a:schemeClr val="bg2"/>
                    </a:solidFill>
                    <a:latin typeface="+mj-lt"/>
                    <a:ea typeface="+mn-ea"/>
                    <a:cs typeface="+mn-cs"/>
                  </a:defRPr>
                </a:pPr>
                <a:r>
                  <a:rPr lang="en-US" sz="1800" b="1" i="0" u="none" strike="noStrike" kern="1200" baseline="0" dirty="0" smtClean="0">
                    <a:solidFill>
                      <a:schemeClr val="bg2"/>
                    </a:solidFill>
                    <a:latin typeface="+mj-lt"/>
                    <a:ea typeface="+mn-ea"/>
                    <a:cs typeface="+mn-cs"/>
                  </a:rPr>
                  <a:t>Month of Use</a:t>
                </a:r>
                <a:endParaRPr lang="en-US" sz="1800" b="1" i="0" u="none" strike="noStrike" kern="1200" baseline="0" dirty="0">
                  <a:solidFill>
                    <a:schemeClr val="bg2"/>
                  </a:solidFill>
                  <a:latin typeface="+mj-lt"/>
                  <a:ea typeface="+mn-ea"/>
                  <a:cs typeface="+mn-cs"/>
                </a:endParaRPr>
              </a:p>
            </c:rich>
          </c:tx>
          <c:layout>
            <c:manualLayout>
              <c:xMode val="edge"/>
              <c:yMode val="edge"/>
              <c:x val="0.33505932852143483"/>
              <c:y val="0.86124978127734031"/>
            </c:manualLayout>
          </c:layout>
        </c:title>
        <c:numFmt formatCode="General" sourceLinked="1"/>
        <c:tickLblPos val="nextTo"/>
        <c:spPr>
          <a:ln w="25400">
            <a:solidFill>
              <a:schemeClr val="bg1"/>
            </a:solidFill>
          </a:ln>
        </c:spPr>
        <c:txPr>
          <a:bodyPr/>
          <a:lstStyle/>
          <a:p>
            <a:pPr>
              <a:defRPr baseline="0">
                <a:solidFill>
                  <a:schemeClr val="tx2"/>
                </a:solidFill>
              </a:defRPr>
            </a:pPr>
            <a:endParaRPr lang="en-US"/>
          </a:p>
        </c:txPr>
        <c:crossAx val="74844416"/>
        <c:crosses val="autoZero"/>
        <c:crossBetween val="between"/>
      </c:valAx>
      <c:spPr>
        <a:noFill/>
      </c:spPr>
    </c:plotArea>
    <c:plotVisOnly val="1"/>
  </c:chart>
  <c:spPr>
    <a:solidFill>
      <a:schemeClr val="tx2"/>
    </a:solidFill>
    <a:ln w="12700">
      <a:solidFill>
        <a:schemeClr val="accent1">
          <a:lumMod val="75000"/>
        </a:schemeClr>
      </a:solidFill>
    </a:ln>
  </c:spPr>
  <c:externalData r:id="rId2"/>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12"/>
  <c:clrMapOvr bg1="lt1" tx1="dk1" bg2="lt2" tx2="dk2" accent1="accent1" accent2="accent2" accent3="accent3" accent4="accent4" accent5="accent5" accent6="accent6" hlink="hlink" folHlink="folHlink"/>
  <c:chart>
    <c:title>
      <c:tx>
        <c:rich>
          <a:bodyPr/>
          <a:lstStyle/>
          <a:p>
            <a:pPr>
              <a:defRPr sz="2400">
                <a:latin typeface="+mn-lt"/>
              </a:defRPr>
            </a:pPr>
            <a:r>
              <a:rPr lang="en-US" sz="2400" dirty="0">
                <a:latin typeface="+mn-lt"/>
              </a:rPr>
              <a:t>Waukesha Water Utility</a:t>
            </a:r>
          </a:p>
        </c:rich>
      </c:tx>
      <c:layout>
        <c:manualLayout>
          <c:xMode val="edge"/>
          <c:yMode val="edge"/>
          <c:x val="5.6149630601730352E-2"/>
          <c:y val="1.6949152542372881E-2"/>
        </c:manualLayout>
      </c:layout>
    </c:title>
    <c:plotArea>
      <c:layout>
        <c:manualLayout>
          <c:layoutTarget val="inner"/>
          <c:xMode val="edge"/>
          <c:yMode val="edge"/>
          <c:x val="3.0040439052570801E-2"/>
          <c:y val="8.0716398053550048E-2"/>
          <c:w val="0.94916233391103055"/>
          <c:h val="0.73791226509909402"/>
        </c:manualLayout>
      </c:layout>
      <c:barChart>
        <c:barDir val="col"/>
        <c:grouping val="clustered"/>
        <c:ser>
          <c:idx val="0"/>
          <c:order val="0"/>
          <c:spPr>
            <a:solidFill>
              <a:srgbClr val="04617B"/>
            </a:solidFill>
            <a:ln>
              <a:noFill/>
            </a:ln>
          </c:spPr>
          <c:dLbls>
            <c:dLbl>
              <c:idx val="0"/>
              <c:delete val="1"/>
            </c:dLbl>
            <c:dLbl>
              <c:idx val="2"/>
              <c:delete val="1"/>
            </c:dLbl>
            <c:dLblPos val="outEnd"/>
            <c:showVal val="1"/>
          </c:dLbls>
          <c:cat>
            <c:strRef>
              <c:f>Waukesha!$A$3:$A$7</c:f>
              <c:strCache>
                <c:ptCount val="5"/>
                <c:pt idx="0">
                  <c:v>.</c:v>
                </c:pt>
                <c:pt idx="1">
                  <c:v>30,000</c:v>
                </c:pt>
                <c:pt idx="2">
                  <c:v>.</c:v>
                </c:pt>
                <c:pt idx="3">
                  <c:v>40,000</c:v>
                </c:pt>
                <c:pt idx="4">
                  <c:v>&gt;40,000</c:v>
                </c:pt>
              </c:strCache>
            </c:strRef>
          </c:cat>
          <c:val>
            <c:numRef>
              <c:f>Waukesha!$B$3:$B$7</c:f>
              <c:numCache>
                <c:formatCode>"$"#,##0.00_);[Red]\("$"#,##0.00\)</c:formatCode>
                <c:ptCount val="5"/>
                <c:pt idx="0">
                  <c:v>1.9500000000000064</c:v>
                </c:pt>
                <c:pt idx="1">
                  <c:v>1.9500000000000064</c:v>
                </c:pt>
                <c:pt idx="2">
                  <c:v>1.9500000000000064</c:v>
                </c:pt>
                <c:pt idx="3">
                  <c:v>2.2000000000000002</c:v>
                </c:pt>
                <c:pt idx="4">
                  <c:v>2.7</c:v>
                </c:pt>
              </c:numCache>
            </c:numRef>
          </c:val>
        </c:ser>
        <c:dLbls>
          <c:showVal val="1"/>
        </c:dLbls>
        <c:gapWidth val="0"/>
        <c:overlap val="100"/>
        <c:axId val="74957568"/>
        <c:axId val="75070848"/>
      </c:barChart>
      <c:catAx>
        <c:axId val="74957568"/>
        <c:scaling>
          <c:orientation val="minMax"/>
        </c:scaling>
        <c:axPos val="b"/>
        <c:title>
          <c:tx>
            <c:rich>
              <a:bodyPr/>
              <a:lstStyle/>
              <a:p>
                <a:pPr>
                  <a:defRPr/>
                </a:pPr>
                <a:r>
                  <a:rPr lang="en-US" dirty="0"/>
                  <a:t>Gallons Used per Quarter</a:t>
                </a:r>
              </a:p>
            </c:rich>
          </c:tx>
          <c:layout>
            <c:manualLayout>
              <c:xMode val="edge"/>
              <c:yMode val="edge"/>
              <c:x val="0.37825534373194686"/>
              <c:y val="0.91109260102818124"/>
            </c:manualLayout>
          </c:layout>
        </c:title>
        <c:tickLblPos val="none"/>
        <c:crossAx val="75070848"/>
        <c:crosses val="autoZero"/>
        <c:auto val="1"/>
        <c:lblAlgn val="ctr"/>
        <c:lblOffset val="100"/>
      </c:catAx>
      <c:valAx>
        <c:axId val="75070848"/>
        <c:scaling>
          <c:orientation val="minMax"/>
          <c:max val="3"/>
          <c:min val="1"/>
        </c:scaling>
        <c:axPos val="l"/>
        <c:numFmt formatCode="&quot;$&quot;#,##0.00_);[Red]\(&quot;$&quot;#,##0.00\)" sourceLinked="1"/>
        <c:tickLblPos val="none"/>
        <c:crossAx val="74957568"/>
        <c:crosses val="autoZero"/>
        <c:crossBetween val="between"/>
        <c:majorUnit val="0.5"/>
        <c:minorUnit val="0.1"/>
      </c:valAx>
    </c:plotArea>
    <c:plotVisOnly val="1"/>
  </c:chart>
  <c:txPr>
    <a:bodyPr/>
    <a:lstStyle/>
    <a:p>
      <a:pPr>
        <a:defRPr sz="1800"/>
      </a:pPr>
      <a:endParaRPr lang="en-US"/>
    </a:p>
  </c:txPr>
  <c:externalData r:id="rId2"/>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sz="2400">
                <a:latin typeface="+mn-lt"/>
              </a:defRPr>
            </a:pPr>
            <a:r>
              <a:rPr lang="en-US" sz="2400" dirty="0">
                <a:latin typeface="Constantia" pitchFamily="18" charset="0"/>
              </a:rPr>
              <a:t>Allouez</a:t>
            </a:r>
            <a:r>
              <a:rPr lang="en-US" sz="2400" baseline="0" dirty="0">
                <a:latin typeface="Constantia" pitchFamily="18" charset="0"/>
              </a:rPr>
              <a:t> Water Department</a:t>
            </a:r>
            <a:endParaRPr lang="en-US" sz="2400" dirty="0">
              <a:latin typeface="Constantia" pitchFamily="18" charset="0"/>
            </a:endParaRPr>
          </a:p>
        </c:rich>
      </c:tx>
      <c:layout>
        <c:manualLayout>
          <c:xMode val="edge"/>
          <c:yMode val="edge"/>
          <c:x val="5.4888086905803907E-2"/>
          <c:y val="3.3898305084745811E-2"/>
        </c:manualLayout>
      </c:layout>
    </c:title>
    <c:plotArea>
      <c:layout>
        <c:manualLayout>
          <c:layoutTarget val="inner"/>
          <c:xMode val="edge"/>
          <c:yMode val="edge"/>
          <c:x val="3.0040439052570801E-2"/>
          <c:y val="8.0716398053550048E-2"/>
          <c:w val="0.94916233391103055"/>
          <c:h val="0.73791226509909402"/>
        </c:manualLayout>
      </c:layout>
      <c:barChart>
        <c:barDir val="col"/>
        <c:grouping val="clustered"/>
        <c:ser>
          <c:idx val="0"/>
          <c:order val="0"/>
          <c:spPr>
            <a:solidFill>
              <a:srgbClr val="04617B"/>
            </a:solidFill>
          </c:spPr>
          <c:dLbls>
            <c:dLbl>
              <c:idx val="0"/>
              <c:tx>
                <c:rich>
                  <a:bodyPr/>
                  <a:lstStyle/>
                  <a:p>
                    <a:r>
                      <a:rPr lang="en-US" dirty="0">
                        <a:latin typeface="Constantia" pitchFamily="18" charset="0"/>
                      </a:rPr>
                      <a:t>$4.00 </a:t>
                    </a:r>
                  </a:p>
                </c:rich>
              </c:tx>
              <c:showVal val="1"/>
            </c:dLbl>
            <c:dLbl>
              <c:idx val="1"/>
              <c:delete val="1"/>
            </c:dLbl>
            <c:dLbl>
              <c:idx val="2"/>
              <c:delete val="1"/>
            </c:dLbl>
            <c:dLbl>
              <c:idx val="3"/>
              <c:layout>
                <c:manualLayout>
                  <c:x val="-8.1377151799687006E-2"/>
                  <c:y val="0"/>
                </c:manualLayout>
              </c:layout>
              <c:tx>
                <c:rich>
                  <a:bodyPr/>
                  <a:lstStyle/>
                  <a:p>
                    <a:r>
                      <a:rPr lang="en-US" dirty="0">
                        <a:latin typeface="Constantia" pitchFamily="18" charset="0"/>
                      </a:rPr>
                      <a:t>$5.15 </a:t>
                    </a:r>
                  </a:p>
                </c:rich>
              </c:tx>
              <c:showVal val="1"/>
            </c:dLbl>
            <c:dLbl>
              <c:idx val="4"/>
              <c:delete val="1"/>
            </c:dLbl>
            <c:dLbl>
              <c:idx val="5"/>
              <c:tx>
                <c:rich>
                  <a:bodyPr/>
                  <a:lstStyle/>
                  <a:p>
                    <a:r>
                      <a:rPr lang="en-US" dirty="0"/>
                      <a:t>$</a:t>
                    </a:r>
                    <a:r>
                      <a:rPr lang="en-US" dirty="0">
                        <a:latin typeface="Constantia" pitchFamily="18" charset="0"/>
                      </a:rPr>
                      <a:t>7.15 </a:t>
                    </a:r>
                  </a:p>
                </c:rich>
              </c:tx>
              <c:showVal val="1"/>
            </c:dLbl>
            <c:txPr>
              <a:bodyPr/>
              <a:lstStyle/>
              <a:p>
                <a:pPr>
                  <a:defRPr sz="1800"/>
                </a:pPr>
                <a:endParaRPr lang="en-US"/>
              </a:p>
            </c:txPr>
            <c:showVal val="1"/>
          </c:dLbls>
          <c:cat>
            <c:strRef>
              <c:f>Allouez!$A$3:$A$8</c:f>
              <c:strCache>
                <c:ptCount val="6"/>
                <c:pt idx="0">
                  <c:v>6,000</c:v>
                </c:pt>
                <c:pt idx="1">
                  <c:v>.</c:v>
                </c:pt>
                <c:pt idx="2">
                  <c:v>.</c:v>
                </c:pt>
                <c:pt idx="3">
                  <c:v>30,000</c:v>
                </c:pt>
                <c:pt idx="4">
                  <c:v>.</c:v>
                </c:pt>
                <c:pt idx="5">
                  <c:v>&gt;30,000</c:v>
                </c:pt>
              </c:strCache>
            </c:strRef>
          </c:cat>
          <c:val>
            <c:numRef>
              <c:f>Allouez!$B$3:$B$8</c:f>
              <c:numCache>
                <c:formatCode>"$"#,##0.00_);[Red]\("$"#,##0.00\)</c:formatCode>
                <c:ptCount val="6"/>
                <c:pt idx="0">
                  <c:v>4</c:v>
                </c:pt>
                <c:pt idx="1">
                  <c:v>5.1499999999999995</c:v>
                </c:pt>
                <c:pt idx="2">
                  <c:v>5.1499999999999995</c:v>
                </c:pt>
                <c:pt idx="3">
                  <c:v>5.1499999999999995</c:v>
                </c:pt>
                <c:pt idx="4">
                  <c:v>5.1499999999999995</c:v>
                </c:pt>
                <c:pt idx="5">
                  <c:v>7.1499999999999995</c:v>
                </c:pt>
              </c:numCache>
            </c:numRef>
          </c:val>
        </c:ser>
        <c:gapWidth val="0"/>
        <c:overlap val="100"/>
        <c:axId val="80633856"/>
        <c:axId val="80635776"/>
      </c:barChart>
      <c:catAx>
        <c:axId val="80633856"/>
        <c:scaling>
          <c:orientation val="minMax"/>
        </c:scaling>
        <c:axPos val="b"/>
        <c:title>
          <c:tx>
            <c:rich>
              <a:bodyPr/>
              <a:lstStyle/>
              <a:p>
                <a:pPr>
                  <a:defRPr sz="1400"/>
                </a:pPr>
                <a:r>
                  <a:rPr lang="en-US" sz="1800" dirty="0">
                    <a:latin typeface="Constantia" pitchFamily="18" charset="0"/>
                  </a:rPr>
                  <a:t>Gallons</a:t>
                </a:r>
                <a:r>
                  <a:rPr lang="en-US" sz="1800" baseline="0" dirty="0">
                    <a:latin typeface="Constantia" pitchFamily="18" charset="0"/>
                  </a:rPr>
                  <a:t> Used per </a:t>
                </a:r>
                <a:r>
                  <a:rPr lang="en-US" sz="1800" baseline="0" dirty="0" smtClean="0">
                    <a:latin typeface="Constantia" pitchFamily="18" charset="0"/>
                  </a:rPr>
                  <a:t>Quarter*</a:t>
                </a:r>
                <a:endParaRPr lang="en-US" sz="1800" dirty="0">
                  <a:latin typeface="Constantia" pitchFamily="18" charset="0"/>
                </a:endParaRPr>
              </a:p>
            </c:rich>
          </c:tx>
          <c:layout>
            <c:manualLayout>
              <c:xMode val="edge"/>
              <c:yMode val="edge"/>
              <c:x val="0.37825534373194686"/>
              <c:y val="0.91109260102818124"/>
            </c:manualLayout>
          </c:layout>
        </c:title>
        <c:tickLblPos val="none"/>
        <c:crossAx val="80635776"/>
        <c:crosses val="autoZero"/>
        <c:auto val="1"/>
        <c:lblAlgn val="ctr"/>
        <c:lblOffset val="100"/>
      </c:catAx>
      <c:valAx>
        <c:axId val="80635776"/>
        <c:scaling>
          <c:orientation val="minMax"/>
          <c:max val="8"/>
          <c:min val="2"/>
        </c:scaling>
        <c:axPos val="l"/>
        <c:numFmt formatCode="&quot;$&quot;#,##0.00_);[Red]\(&quot;$&quot;#,##0.00\)" sourceLinked="1"/>
        <c:tickLblPos val="none"/>
        <c:spPr>
          <a:ln>
            <a:solidFill>
              <a:sysClr val="windowText" lastClr="000000"/>
            </a:solidFill>
          </a:ln>
        </c:spPr>
        <c:crossAx val="80633856"/>
        <c:crosses val="autoZero"/>
        <c:crossBetween val="between"/>
        <c:majorUnit val="0.5"/>
        <c:minorUnit val="0.1"/>
      </c:valAx>
    </c:plotArea>
    <c:plotVisOnly val="1"/>
  </c:chart>
  <c:externalData r:id="rId2"/>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barChart>
        <c:barDir val="col"/>
        <c:grouping val="clustered"/>
        <c:ser>
          <c:idx val="0"/>
          <c:order val="0"/>
          <c:tx>
            <c:strRef>
              <c:f>Sheet1!$B$2</c:f>
              <c:strCache>
                <c:ptCount val="1"/>
                <c:pt idx="0">
                  <c:v>Supply</c:v>
                </c:pt>
              </c:strCache>
            </c:strRef>
          </c:tx>
          <c:spPr>
            <a:solidFill>
              <a:srgbClr val="0070C0"/>
            </a:solidFill>
          </c:spPr>
          <c:cat>
            <c:strRef>
              <c:f>Sheet1!$A$3:$A$12</c:f>
              <c:strCache>
                <c:ptCount val="10"/>
                <c:pt idx="0">
                  <c:v>Beijing</c:v>
                </c:pt>
                <c:pt idx="1">
                  <c:v>Chongqing</c:v>
                </c:pt>
                <c:pt idx="2">
                  <c:v>Kunming</c:v>
                </c:pt>
                <c:pt idx="3">
                  <c:v>Nanjing</c:v>
                </c:pt>
                <c:pt idx="4">
                  <c:v>Guangzhou</c:v>
                </c:pt>
                <c:pt idx="5">
                  <c:v>Chengdu</c:v>
                </c:pt>
                <c:pt idx="6">
                  <c:v>Shanghai</c:v>
                </c:pt>
                <c:pt idx="7">
                  <c:v>Wuhan</c:v>
                </c:pt>
                <c:pt idx="8">
                  <c:v>Guiyang</c:v>
                </c:pt>
                <c:pt idx="9">
                  <c:v>Hefei</c:v>
                </c:pt>
              </c:strCache>
            </c:strRef>
          </c:cat>
          <c:val>
            <c:numRef>
              <c:f>Sheet1!$B$3:$B$12</c:f>
              <c:numCache>
                <c:formatCode>General</c:formatCode>
                <c:ptCount val="10"/>
                <c:pt idx="0">
                  <c:v>2.9</c:v>
                </c:pt>
                <c:pt idx="1">
                  <c:v>2.7</c:v>
                </c:pt>
                <c:pt idx="2">
                  <c:v>2.5</c:v>
                </c:pt>
                <c:pt idx="3">
                  <c:v>1.4</c:v>
                </c:pt>
                <c:pt idx="4">
                  <c:v>1.4</c:v>
                </c:pt>
                <c:pt idx="5">
                  <c:v>1.5</c:v>
                </c:pt>
                <c:pt idx="6">
                  <c:v>1.4</c:v>
                </c:pt>
                <c:pt idx="7">
                  <c:v>1.2</c:v>
                </c:pt>
                <c:pt idx="8">
                  <c:v>1.3</c:v>
                </c:pt>
                <c:pt idx="9">
                  <c:v>1.5</c:v>
                </c:pt>
              </c:numCache>
            </c:numRef>
          </c:val>
        </c:ser>
        <c:ser>
          <c:idx val="1"/>
          <c:order val="1"/>
          <c:tx>
            <c:strRef>
              <c:f>Sheet1!$C$2</c:f>
              <c:strCache>
                <c:ptCount val="1"/>
                <c:pt idx="0">
                  <c:v>Treatment</c:v>
                </c:pt>
              </c:strCache>
            </c:strRef>
          </c:tx>
          <c:cat>
            <c:strRef>
              <c:f>Sheet1!$A$3:$A$12</c:f>
              <c:strCache>
                <c:ptCount val="10"/>
                <c:pt idx="0">
                  <c:v>Beijing</c:v>
                </c:pt>
                <c:pt idx="1">
                  <c:v>Chongqing</c:v>
                </c:pt>
                <c:pt idx="2">
                  <c:v>Kunming</c:v>
                </c:pt>
                <c:pt idx="3">
                  <c:v>Nanjing</c:v>
                </c:pt>
                <c:pt idx="4">
                  <c:v>Guangzhou</c:v>
                </c:pt>
                <c:pt idx="5">
                  <c:v>Chengdu</c:v>
                </c:pt>
                <c:pt idx="6">
                  <c:v>Shanghai</c:v>
                </c:pt>
                <c:pt idx="7">
                  <c:v>Wuhan</c:v>
                </c:pt>
                <c:pt idx="8">
                  <c:v>Guiyang</c:v>
                </c:pt>
                <c:pt idx="9">
                  <c:v>Hefei</c:v>
                </c:pt>
              </c:strCache>
            </c:strRef>
          </c:cat>
          <c:val>
            <c:numRef>
              <c:f>Sheet1!$C$3:$C$12</c:f>
              <c:numCache>
                <c:formatCode>General</c:formatCode>
                <c:ptCount val="10"/>
                <c:pt idx="0">
                  <c:v>1.1000000000000001</c:v>
                </c:pt>
                <c:pt idx="1">
                  <c:v>1.1000000000000001</c:v>
                </c:pt>
                <c:pt idx="2">
                  <c:v>1</c:v>
                </c:pt>
                <c:pt idx="3">
                  <c:v>1.4</c:v>
                </c:pt>
                <c:pt idx="4">
                  <c:v>0.8</c:v>
                </c:pt>
                <c:pt idx="5">
                  <c:v>0.60000000000000031</c:v>
                </c:pt>
                <c:pt idx="6">
                  <c:v>1.1000000000000001</c:v>
                </c:pt>
                <c:pt idx="7">
                  <c:v>0.8</c:v>
                </c:pt>
                <c:pt idx="8">
                  <c:v>0.70000000000000029</c:v>
                </c:pt>
                <c:pt idx="9">
                  <c:v>0.4</c:v>
                </c:pt>
              </c:numCache>
            </c:numRef>
          </c:val>
        </c:ser>
        <c:axId val="80746368"/>
        <c:axId val="80747904"/>
      </c:barChart>
      <c:catAx>
        <c:axId val="80746368"/>
        <c:scaling>
          <c:orientation val="minMax"/>
        </c:scaling>
        <c:axPos val="b"/>
        <c:tickLblPos val="nextTo"/>
        <c:crossAx val="80747904"/>
        <c:crosses val="autoZero"/>
        <c:auto val="1"/>
        <c:lblAlgn val="ctr"/>
        <c:lblOffset val="100"/>
      </c:catAx>
      <c:valAx>
        <c:axId val="80747904"/>
        <c:scaling>
          <c:orientation val="minMax"/>
        </c:scaling>
        <c:axPos val="l"/>
        <c:majorGridlines/>
        <c:numFmt formatCode="General" sourceLinked="1"/>
        <c:tickLblPos val="nextTo"/>
        <c:crossAx val="80746368"/>
        <c:crosses val="autoZero"/>
        <c:crossBetween val="between"/>
      </c:valAx>
    </c:plotArea>
    <c:legend>
      <c:legendPos val="r"/>
      <c:txPr>
        <a:bodyPr/>
        <a:lstStyle/>
        <a:p>
          <a:pPr>
            <a:defRPr baseline="0">
              <a:solidFill>
                <a:schemeClr val="tx2">
                  <a:lumMod val="60000"/>
                  <a:lumOff val="40000"/>
                </a:schemeClr>
              </a:solidFill>
            </a:defRPr>
          </a:pPr>
          <a:endParaRPr lang="en-US"/>
        </a:p>
      </c:txPr>
    </c:legend>
    <c:plotVisOnly val="1"/>
  </c:chart>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18"/>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310185185185212"/>
          <c:y val="4.2700989299414564E-2"/>
          <c:w val="0.87306940799066779"/>
          <c:h val="0.77202947708460534"/>
        </c:manualLayout>
      </c:layout>
      <c:barChart>
        <c:barDir val="col"/>
        <c:grouping val="clustered"/>
        <c:varyColors val="1"/>
        <c:ser>
          <c:idx val="0"/>
          <c:order val="0"/>
          <c:spPr>
            <a:solidFill>
              <a:srgbClr val="04617B"/>
            </a:solidFill>
          </c:spPr>
          <c:dLbls>
            <c:showVal val="1"/>
          </c:dLbls>
          <c:cat>
            <c:strRef>
              <c:f>'Data for Average Graph'!$B$5:$B$20</c:f>
              <c:strCache>
                <c:ptCount val="16"/>
                <c:pt idx="0">
                  <c:v>$1 - $10</c:v>
                </c:pt>
                <c:pt idx="1">
                  <c:v>$11 - $20</c:v>
                </c:pt>
                <c:pt idx="2">
                  <c:v>$21 - $30</c:v>
                </c:pt>
                <c:pt idx="3">
                  <c:v>$31 - $40</c:v>
                </c:pt>
                <c:pt idx="4">
                  <c:v>$41 - $50</c:v>
                </c:pt>
                <c:pt idx="5">
                  <c:v>$51 - $60</c:v>
                </c:pt>
                <c:pt idx="6">
                  <c:v>$61 - $70</c:v>
                </c:pt>
                <c:pt idx="7">
                  <c:v>$71 - $80</c:v>
                </c:pt>
                <c:pt idx="8">
                  <c:v>$81 - $90</c:v>
                </c:pt>
                <c:pt idx="9">
                  <c:v>$91 - $100</c:v>
                </c:pt>
                <c:pt idx="10">
                  <c:v>$101 - $110</c:v>
                </c:pt>
                <c:pt idx="11">
                  <c:v>$111 - $120</c:v>
                </c:pt>
                <c:pt idx="12">
                  <c:v>$121 - $130</c:v>
                </c:pt>
                <c:pt idx="13">
                  <c:v>$131 - $140</c:v>
                </c:pt>
                <c:pt idx="14">
                  <c:v>$141 - $150</c:v>
                </c:pt>
                <c:pt idx="15">
                  <c:v>More than $150</c:v>
                </c:pt>
              </c:strCache>
            </c:strRef>
          </c:cat>
          <c:val>
            <c:numRef>
              <c:f>'Data for Average Graph'!$D$5:$D$20</c:f>
              <c:numCache>
                <c:formatCode>General</c:formatCode>
                <c:ptCount val="16"/>
                <c:pt idx="0">
                  <c:v>0</c:v>
                </c:pt>
                <c:pt idx="1">
                  <c:v>1</c:v>
                </c:pt>
                <c:pt idx="2">
                  <c:v>4</c:v>
                </c:pt>
                <c:pt idx="3">
                  <c:v>48</c:v>
                </c:pt>
                <c:pt idx="4">
                  <c:v>77</c:v>
                </c:pt>
                <c:pt idx="5">
                  <c:v>98</c:v>
                </c:pt>
                <c:pt idx="6">
                  <c:v>93</c:v>
                </c:pt>
                <c:pt idx="7">
                  <c:v>80</c:v>
                </c:pt>
                <c:pt idx="8">
                  <c:v>66</c:v>
                </c:pt>
                <c:pt idx="9">
                  <c:v>34</c:v>
                </c:pt>
                <c:pt idx="10">
                  <c:v>32</c:v>
                </c:pt>
                <c:pt idx="11">
                  <c:v>15</c:v>
                </c:pt>
                <c:pt idx="12">
                  <c:v>12</c:v>
                </c:pt>
                <c:pt idx="13">
                  <c:v>10</c:v>
                </c:pt>
                <c:pt idx="14">
                  <c:v>3</c:v>
                </c:pt>
                <c:pt idx="15">
                  <c:v>10</c:v>
                </c:pt>
              </c:numCache>
            </c:numRef>
          </c:val>
        </c:ser>
        <c:axId val="80805248"/>
        <c:axId val="80692352"/>
      </c:barChart>
      <c:catAx>
        <c:axId val="80805248"/>
        <c:scaling>
          <c:orientation val="minMax"/>
        </c:scaling>
        <c:axPos val="b"/>
        <c:tickLblPos val="nextTo"/>
        <c:txPr>
          <a:bodyPr rot="-2100000"/>
          <a:lstStyle/>
          <a:p>
            <a:pPr>
              <a:defRPr/>
            </a:pPr>
            <a:endParaRPr lang="en-US"/>
          </a:p>
        </c:txPr>
        <c:crossAx val="80692352"/>
        <c:crosses val="autoZero"/>
        <c:auto val="1"/>
        <c:lblAlgn val="ctr"/>
        <c:lblOffset val="100"/>
      </c:catAx>
      <c:valAx>
        <c:axId val="80692352"/>
        <c:scaling>
          <c:orientation val="minMax"/>
        </c:scaling>
        <c:axPos val="l"/>
        <c:majorGridlines/>
        <c:title>
          <c:tx>
            <c:rich>
              <a:bodyPr rot="-5400000" vert="horz"/>
              <a:lstStyle/>
              <a:p>
                <a:pPr>
                  <a:defRPr sz="1600"/>
                </a:pPr>
                <a:r>
                  <a:rPr lang="en-US" sz="1600"/>
                  <a:t>Number of Utilities</a:t>
                </a:r>
              </a:p>
            </c:rich>
          </c:tx>
        </c:title>
        <c:numFmt formatCode="General" sourceLinked="1"/>
        <c:tickLblPos val="nextTo"/>
        <c:crossAx val="80805248"/>
        <c:crosses val="autoZero"/>
        <c:crossBetween val="between"/>
      </c:valAx>
    </c:plotArea>
    <c:plotVisOnly val="1"/>
  </c:chart>
  <c:txPr>
    <a:bodyPr/>
    <a:lstStyle/>
    <a:p>
      <a:pPr>
        <a:defRPr sz="1200"/>
      </a:pPr>
      <a:endParaRPr lang="en-US"/>
    </a:p>
  </c:txPr>
  <c:externalData r:id="rId2"/>
  <c:userShapes r:id="rId3"/>
</c:chartSpac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2F5031-0477-4904-B5D4-4C58CDC62FC5}" type="doc">
      <dgm:prSet loTypeId="urn:microsoft.com/office/officeart/2005/8/layout/radial4" loCatId="relationship" qsTypeId="urn:microsoft.com/office/officeart/2005/8/quickstyle/simple1" qsCatId="simple" csTypeId="urn:microsoft.com/office/officeart/2005/8/colors/accent0_3" csCatId="mainScheme" phldr="1"/>
      <dgm:spPr/>
      <dgm:t>
        <a:bodyPr/>
        <a:lstStyle/>
        <a:p>
          <a:endParaRPr lang="en-US"/>
        </a:p>
      </dgm:t>
    </dgm:pt>
    <dgm:pt modelId="{1B334FC9-E685-4A97-9EB9-596A1D3F03CF}">
      <dgm:prSet phldrT="[Text]" custT="1"/>
      <dgm:spPr>
        <a:solidFill>
          <a:schemeClr val="bg2">
            <a:lumMod val="50000"/>
          </a:schemeClr>
        </a:solidFill>
      </dgm:spPr>
      <dgm:t>
        <a:bodyPr/>
        <a:lstStyle/>
        <a:p>
          <a:r>
            <a:rPr lang="en-US" sz="1600" b="1" dirty="0" smtClean="0"/>
            <a:t>Rate Design</a:t>
          </a:r>
          <a:endParaRPr lang="en-US" sz="1600" b="1" dirty="0"/>
        </a:p>
      </dgm:t>
    </dgm:pt>
    <dgm:pt modelId="{F96BCF4D-104F-419B-AFF2-5D39E57AFAE0}" type="parTrans" cxnId="{4B8B1EF0-B8DC-4C54-943E-EAFE584E2F53}">
      <dgm:prSet/>
      <dgm:spPr/>
      <dgm:t>
        <a:bodyPr/>
        <a:lstStyle/>
        <a:p>
          <a:endParaRPr lang="en-US" sz="1200"/>
        </a:p>
      </dgm:t>
    </dgm:pt>
    <dgm:pt modelId="{CC4F44AE-C94E-43D2-AC97-73C0217A07E0}" type="sibTrans" cxnId="{4B8B1EF0-B8DC-4C54-943E-EAFE584E2F53}">
      <dgm:prSet/>
      <dgm:spPr/>
      <dgm:t>
        <a:bodyPr/>
        <a:lstStyle/>
        <a:p>
          <a:endParaRPr lang="en-US" sz="1200"/>
        </a:p>
      </dgm:t>
    </dgm:pt>
    <dgm:pt modelId="{5A614B25-0959-4A76-948B-7B4A9C390776}">
      <dgm:prSet phldrT="[Text]" custT="1"/>
      <dgm:spPr/>
      <dgm:t>
        <a:bodyPr/>
        <a:lstStyle/>
        <a:p>
          <a:r>
            <a:rPr lang="en-US" sz="1300" dirty="0" smtClean="0"/>
            <a:t>Water</a:t>
          </a:r>
        </a:p>
        <a:p>
          <a:r>
            <a:rPr lang="en-US" sz="1300" dirty="0" smtClean="0"/>
            <a:t> Conservation</a:t>
          </a:r>
          <a:endParaRPr lang="en-US" sz="1300" dirty="0"/>
        </a:p>
      </dgm:t>
    </dgm:pt>
    <dgm:pt modelId="{52512F4D-3E2D-4D49-B4F6-E2101015FAC3}" type="parTrans" cxnId="{14AC6D79-5E75-4FBF-A1BF-B01F6AF24E5A}">
      <dgm:prSet custT="1"/>
      <dgm:spPr/>
      <dgm:t>
        <a:bodyPr/>
        <a:lstStyle/>
        <a:p>
          <a:endParaRPr lang="en-US" sz="200"/>
        </a:p>
      </dgm:t>
    </dgm:pt>
    <dgm:pt modelId="{235F7A3B-E9F3-4B76-B876-CEEE58ACA5E5}" type="sibTrans" cxnId="{14AC6D79-5E75-4FBF-A1BF-B01F6AF24E5A}">
      <dgm:prSet/>
      <dgm:spPr/>
      <dgm:t>
        <a:bodyPr/>
        <a:lstStyle/>
        <a:p>
          <a:endParaRPr lang="en-US" sz="1200"/>
        </a:p>
      </dgm:t>
    </dgm:pt>
    <dgm:pt modelId="{6623C68F-6EA6-4BC7-A43D-CFF2B823F1DA}">
      <dgm:prSet phldrT="[Text]" custT="1"/>
      <dgm:spPr/>
      <dgm:t>
        <a:bodyPr/>
        <a:lstStyle/>
        <a:p>
          <a:r>
            <a:rPr lang="en-US" sz="1300" dirty="0" smtClean="0"/>
            <a:t>Equitability</a:t>
          </a:r>
          <a:endParaRPr lang="en-US" sz="1300" dirty="0"/>
        </a:p>
      </dgm:t>
    </dgm:pt>
    <dgm:pt modelId="{21380982-88CC-4841-934B-0339DF50FCBC}" type="parTrans" cxnId="{E639DF16-058C-45F8-9EAD-F061837225E9}">
      <dgm:prSet custT="1"/>
      <dgm:spPr/>
      <dgm:t>
        <a:bodyPr/>
        <a:lstStyle/>
        <a:p>
          <a:endParaRPr lang="en-US" sz="200"/>
        </a:p>
      </dgm:t>
    </dgm:pt>
    <dgm:pt modelId="{DA7E65D0-215E-415F-9551-2B8917F5C8F9}" type="sibTrans" cxnId="{E639DF16-058C-45F8-9EAD-F061837225E9}">
      <dgm:prSet/>
      <dgm:spPr/>
      <dgm:t>
        <a:bodyPr/>
        <a:lstStyle/>
        <a:p>
          <a:endParaRPr lang="en-US" sz="1200"/>
        </a:p>
      </dgm:t>
    </dgm:pt>
    <dgm:pt modelId="{BD162954-F2CB-4868-93F1-01FA9A386EDF}">
      <dgm:prSet phldrT="[Text]" custT="1"/>
      <dgm:spPr/>
      <dgm:t>
        <a:bodyPr/>
        <a:lstStyle/>
        <a:p>
          <a:r>
            <a:rPr lang="en-US" sz="1300" dirty="0" smtClean="0"/>
            <a:t>Affordability</a:t>
          </a:r>
          <a:endParaRPr lang="en-US" sz="1300" dirty="0"/>
        </a:p>
      </dgm:t>
    </dgm:pt>
    <dgm:pt modelId="{E3B97736-09EE-4ED7-B26E-6BFF2DC99C48}" type="parTrans" cxnId="{6CF23D83-33AA-4AD5-ACDF-AA19EDE68626}">
      <dgm:prSet custT="1"/>
      <dgm:spPr/>
      <dgm:t>
        <a:bodyPr/>
        <a:lstStyle/>
        <a:p>
          <a:endParaRPr lang="en-US" sz="200"/>
        </a:p>
      </dgm:t>
    </dgm:pt>
    <dgm:pt modelId="{6CB6D0D4-3B45-49A7-875F-D858FDE03966}" type="sibTrans" cxnId="{6CF23D83-33AA-4AD5-ACDF-AA19EDE68626}">
      <dgm:prSet/>
      <dgm:spPr/>
      <dgm:t>
        <a:bodyPr/>
        <a:lstStyle/>
        <a:p>
          <a:endParaRPr lang="en-US" sz="1200"/>
        </a:p>
      </dgm:t>
    </dgm:pt>
    <dgm:pt modelId="{BC8B4AD1-F68B-49C3-BCA6-615EDBC0934A}">
      <dgm:prSet phldrT="[Text]" custT="1"/>
      <dgm:spPr/>
      <dgm:t>
        <a:bodyPr/>
        <a:lstStyle/>
        <a:p>
          <a:r>
            <a:rPr lang="en-US" sz="1300" dirty="0" smtClean="0"/>
            <a:t>Revenue Stability</a:t>
          </a:r>
          <a:endParaRPr lang="en-US" sz="1300" dirty="0"/>
        </a:p>
      </dgm:t>
    </dgm:pt>
    <dgm:pt modelId="{44998B10-408A-4948-8009-BBF9A7678F8C}" type="parTrans" cxnId="{43D4DE58-AEE3-4669-BB7A-E9A7D1E126F3}">
      <dgm:prSet custT="1"/>
      <dgm:spPr/>
      <dgm:t>
        <a:bodyPr/>
        <a:lstStyle/>
        <a:p>
          <a:endParaRPr lang="en-US" sz="200"/>
        </a:p>
      </dgm:t>
    </dgm:pt>
    <dgm:pt modelId="{F95DE973-DA4E-4EAB-939F-B75DCEE690A6}" type="sibTrans" cxnId="{43D4DE58-AEE3-4669-BB7A-E9A7D1E126F3}">
      <dgm:prSet/>
      <dgm:spPr/>
      <dgm:t>
        <a:bodyPr/>
        <a:lstStyle/>
        <a:p>
          <a:endParaRPr lang="en-US" sz="1200"/>
        </a:p>
      </dgm:t>
    </dgm:pt>
    <dgm:pt modelId="{92EE2CDC-5F2D-4828-AF32-6DAC9A7A2524}">
      <dgm:prSet phldrT="[Text]" custT="1"/>
      <dgm:spPr/>
      <dgm:t>
        <a:bodyPr/>
        <a:lstStyle/>
        <a:p>
          <a:r>
            <a:rPr lang="en-US" sz="1300" dirty="0" smtClean="0"/>
            <a:t>Easy to </a:t>
          </a:r>
        </a:p>
        <a:p>
          <a:r>
            <a:rPr lang="en-US" sz="1300" dirty="0" smtClean="0"/>
            <a:t>Implement</a:t>
          </a:r>
          <a:endParaRPr lang="en-US" sz="1300" dirty="0"/>
        </a:p>
      </dgm:t>
    </dgm:pt>
    <dgm:pt modelId="{60B5C9EE-B768-4548-8C0A-32C6895ADCA1}" type="parTrans" cxnId="{7DB4D463-6D45-41AA-A65F-73B9770D348B}">
      <dgm:prSet custT="1"/>
      <dgm:spPr/>
      <dgm:t>
        <a:bodyPr/>
        <a:lstStyle/>
        <a:p>
          <a:endParaRPr lang="en-US" sz="200"/>
        </a:p>
      </dgm:t>
    </dgm:pt>
    <dgm:pt modelId="{B38716C5-4149-448B-9919-E379B12B6203}" type="sibTrans" cxnId="{7DB4D463-6D45-41AA-A65F-73B9770D348B}">
      <dgm:prSet/>
      <dgm:spPr/>
      <dgm:t>
        <a:bodyPr/>
        <a:lstStyle/>
        <a:p>
          <a:endParaRPr lang="en-US" sz="1200"/>
        </a:p>
      </dgm:t>
    </dgm:pt>
    <dgm:pt modelId="{7B13FAEC-9D9C-498D-AE9D-9817CDB4D8F1}">
      <dgm:prSet phldrT="[Text]" custT="1"/>
      <dgm:spPr/>
      <dgm:t>
        <a:bodyPr/>
        <a:lstStyle/>
        <a:p>
          <a:r>
            <a:rPr lang="en-US" sz="1300" dirty="0" smtClean="0"/>
            <a:t>Public Understanding</a:t>
          </a:r>
          <a:endParaRPr lang="en-US" sz="1300" dirty="0"/>
        </a:p>
      </dgm:t>
    </dgm:pt>
    <dgm:pt modelId="{1A07AD1A-709D-4B38-B553-289AFA09069B}" type="parTrans" cxnId="{C839097E-E258-49DA-AA8F-C4B8D1A4752D}">
      <dgm:prSet custT="1"/>
      <dgm:spPr/>
      <dgm:t>
        <a:bodyPr/>
        <a:lstStyle/>
        <a:p>
          <a:endParaRPr lang="en-US" sz="200"/>
        </a:p>
      </dgm:t>
    </dgm:pt>
    <dgm:pt modelId="{2708FFA7-CB21-4BC5-A435-8FBC255B30AC}" type="sibTrans" cxnId="{C839097E-E258-49DA-AA8F-C4B8D1A4752D}">
      <dgm:prSet/>
      <dgm:spPr/>
      <dgm:t>
        <a:bodyPr/>
        <a:lstStyle/>
        <a:p>
          <a:endParaRPr lang="en-US" sz="1200"/>
        </a:p>
      </dgm:t>
    </dgm:pt>
    <dgm:pt modelId="{FBA1CE1D-7C35-47F6-8D97-8EA00D2994DF}">
      <dgm:prSet phldrT="[Text]" custT="1"/>
      <dgm:spPr/>
      <dgm:t>
        <a:bodyPr/>
        <a:lstStyle/>
        <a:p>
          <a:r>
            <a:rPr lang="en-US" sz="1300" dirty="0" smtClean="0"/>
            <a:t>Adequate Revenue</a:t>
          </a:r>
          <a:endParaRPr lang="en-US" sz="1300" dirty="0"/>
        </a:p>
      </dgm:t>
    </dgm:pt>
    <dgm:pt modelId="{31ECA8E5-2961-4910-B988-09FCA1C7A140}" type="parTrans" cxnId="{B4F218E7-D78B-4C7A-97DE-30569C1D51AF}">
      <dgm:prSet/>
      <dgm:spPr/>
      <dgm:t>
        <a:bodyPr/>
        <a:lstStyle/>
        <a:p>
          <a:endParaRPr lang="en-US"/>
        </a:p>
      </dgm:t>
    </dgm:pt>
    <dgm:pt modelId="{DAF6628B-CC44-4287-BD7A-2E2131845766}" type="sibTrans" cxnId="{B4F218E7-D78B-4C7A-97DE-30569C1D51AF}">
      <dgm:prSet/>
      <dgm:spPr/>
      <dgm:t>
        <a:bodyPr/>
        <a:lstStyle/>
        <a:p>
          <a:endParaRPr lang="en-US"/>
        </a:p>
      </dgm:t>
    </dgm:pt>
    <dgm:pt modelId="{D32A4F7B-0799-405A-83D5-F13F3AE1EE43}" type="pres">
      <dgm:prSet presAssocID="{B52F5031-0477-4904-B5D4-4C58CDC62FC5}" presName="cycle" presStyleCnt="0">
        <dgm:presLayoutVars>
          <dgm:chMax val="1"/>
          <dgm:dir/>
          <dgm:animLvl val="ctr"/>
          <dgm:resizeHandles val="exact"/>
        </dgm:presLayoutVars>
      </dgm:prSet>
      <dgm:spPr/>
      <dgm:t>
        <a:bodyPr/>
        <a:lstStyle/>
        <a:p>
          <a:endParaRPr lang="en-US"/>
        </a:p>
      </dgm:t>
    </dgm:pt>
    <dgm:pt modelId="{7A202A26-BC56-496F-9D67-DB36922A2F7F}" type="pres">
      <dgm:prSet presAssocID="{1B334FC9-E685-4A97-9EB9-596A1D3F03CF}" presName="centerShape" presStyleLbl="node0" presStyleIdx="0" presStyleCnt="1"/>
      <dgm:spPr/>
      <dgm:t>
        <a:bodyPr/>
        <a:lstStyle/>
        <a:p>
          <a:endParaRPr lang="en-US"/>
        </a:p>
      </dgm:t>
    </dgm:pt>
    <dgm:pt modelId="{079F9B41-5E5E-4C8D-B476-29B708027956}" type="pres">
      <dgm:prSet presAssocID="{52512F4D-3E2D-4D49-B4F6-E2101015FAC3}" presName="parTrans" presStyleLbl="bgSibTrans2D1" presStyleIdx="0" presStyleCnt="7"/>
      <dgm:spPr/>
      <dgm:t>
        <a:bodyPr/>
        <a:lstStyle/>
        <a:p>
          <a:endParaRPr lang="en-US"/>
        </a:p>
      </dgm:t>
    </dgm:pt>
    <dgm:pt modelId="{06F53ADD-2304-4910-B96D-BA0AE59A1E4C}" type="pres">
      <dgm:prSet presAssocID="{5A614B25-0959-4A76-948B-7B4A9C390776}" presName="node" presStyleLbl="node1" presStyleIdx="0" presStyleCnt="7">
        <dgm:presLayoutVars>
          <dgm:bulletEnabled val="1"/>
        </dgm:presLayoutVars>
      </dgm:prSet>
      <dgm:spPr/>
      <dgm:t>
        <a:bodyPr/>
        <a:lstStyle/>
        <a:p>
          <a:endParaRPr lang="en-US"/>
        </a:p>
      </dgm:t>
    </dgm:pt>
    <dgm:pt modelId="{BA02755C-D92E-4498-944A-F10132B3B762}" type="pres">
      <dgm:prSet presAssocID="{21380982-88CC-4841-934B-0339DF50FCBC}" presName="parTrans" presStyleLbl="bgSibTrans2D1" presStyleIdx="1" presStyleCnt="7"/>
      <dgm:spPr/>
      <dgm:t>
        <a:bodyPr/>
        <a:lstStyle/>
        <a:p>
          <a:endParaRPr lang="en-US"/>
        </a:p>
      </dgm:t>
    </dgm:pt>
    <dgm:pt modelId="{C7AB7813-FA49-4503-A6A4-C37F885A2343}" type="pres">
      <dgm:prSet presAssocID="{6623C68F-6EA6-4BC7-A43D-CFF2B823F1DA}" presName="node" presStyleLbl="node1" presStyleIdx="1" presStyleCnt="7">
        <dgm:presLayoutVars>
          <dgm:bulletEnabled val="1"/>
        </dgm:presLayoutVars>
      </dgm:prSet>
      <dgm:spPr/>
      <dgm:t>
        <a:bodyPr/>
        <a:lstStyle/>
        <a:p>
          <a:endParaRPr lang="en-US"/>
        </a:p>
      </dgm:t>
    </dgm:pt>
    <dgm:pt modelId="{448A88BD-3687-404D-BFAE-F3DACB395F3A}" type="pres">
      <dgm:prSet presAssocID="{E3B97736-09EE-4ED7-B26E-6BFF2DC99C48}" presName="parTrans" presStyleLbl="bgSibTrans2D1" presStyleIdx="2" presStyleCnt="7"/>
      <dgm:spPr/>
      <dgm:t>
        <a:bodyPr/>
        <a:lstStyle/>
        <a:p>
          <a:endParaRPr lang="en-US"/>
        </a:p>
      </dgm:t>
    </dgm:pt>
    <dgm:pt modelId="{3DF14E76-5A4D-458C-B888-C82647FA0497}" type="pres">
      <dgm:prSet presAssocID="{BD162954-F2CB-4868-93F1-01FA9A386EDF}" presName="node" presStyleLbl="node1" presStyleIdx="2" presStyleCnt="7">
        <dgm:presLayoutVars>
          <dgm:bulletEnabled val="1"/>
        </dgm:presLayoutVars>
      </dgm:prSet>
      <dgm:spPr/>
      <dgm:t>
        <a:bodyPr/>
        <a:lstStyle/>
        <a:p>
          <a:endParaRPr lang="en-US"/>
        </a:p>
      </dgm:t>
    </dgm:pt>
    <dgm:pt modelId="{0C024E7A-66F5-431B-A7D6-B8B40D8B070A}" type="pres">
      <dgm:prSet presAssocID="{60B5C9EE-B768-4548-8C0A-32C6895ADCA1}" presName="parTrans" presStyleLbl="bgSibTrans2D1" presStyleIdx="3" presStyleCnt="7"/>
      <dgm:spPr/>
      <dgm:t>
        <a:bodyPr/>
        <a:lstStyle/>
        <a:p>
          <a:endParaRPr lang="en-US"/>
        </a:p>
      </dgm:t>
    </dgm:pt>
    <dgm:pt modelId="{8E1D443E-7B19-407D-AB7A-81FBA53D0468}" type="pres">
      <dgm:prSet presAssocID="{92EE2CDC-5F2D-4828-AF32-6DAC9A7A2524}" presName="node" presStyleLbl="node1" presStyleIdx="3" presStyleCnt="7">
        <dgm:presLayoutVars>
          <dgm:bulletEnabled val="1"/>
        </dgm:presLayoutVars>
      </dgm:prSet>
      <dgm:spPr/>
      <dgm:t>
        <a:bodyPr/>
        <a:lstStyle/>
        <a:p>
          <a:endParaRPr lang="en-US"/>
        </a:p>
      </dgm:t>
    </dgm:pt>
    <dgm:pt modelId="{83E2F901-E5A1-404C-8CD5-96A2712D53DB}" type="pres">
      <dgm:prSet presAssocID="{44998B10-408A-4948-8009-BBF9A7678F8C}" presName="parTrans" presStyleLbl="bgSibTrans2D1" presStyleIdx="4" presStyleCnt="7"/>
      <dgm:spPr/>
      <dgm:t>
        <a:bodyPr/>
        <a:lstStyle/>
        <a:p>
          <a:endParaRPr lang="en-US"/>
        </a:p>
      </dgm:t>
    </dgm:pt>
    <dgm:pt modelId="{39177AA3-2702-4637-8201-77B4BE43EAAA}" type="pres">
      <dgm:prSet presAssocID="{BC8B4AD1-F68B-49C3-BCA6-615EDBC0934A}" presName="node" presStyleLbl="node1" presStyleIdx="4" presStyleCnt="7">
        <dgm:presLayoutVars>
          <dgm:bulletEnabled val="1"/>
        </dgm:presLayoutVars>
      </dgm:prSet>
      <dgm:spPr/>
      <dgm:t>
        <a:bodyPr/>
        <a:lstStyle/>
        <a:p>
          <a:endParaRPr lang="en-US"/>
        </a:p>
      </dgm:t>
    </dgm:pt>
    <dgm:pt modelId="{E4061A9D-8F97-4C32-8D7C-C00307BF8F73}" type="pres">
      <dgm:prSet presAssocID="{31ECA8E5-2961-4910-B988-09FCA1C7A140}" presName="parTrans" presStyleLbl="bgSibTrans2D1" presStyleIdx="5" presStyleCnt="7"/>
      <dgm:spPr/>
      <dgm:t>
        <a:bodyPr/>
        <a:lstStyle/>
        <a:p>
          <a:endParaRPr lang="en-US"/>
        </a:p>
      </dgm:t>
    </dgm:pt>
    <dgm:pt modelId="{49E7A74D-7029-4EAF-ADBF-A1A45356BDED}" type="pres">
      <dgm:prSet presAssocID="{FBA1CE1D-7C35-47F6-8D97-8EA00D2994DF}" presName="node" presStyleLbl="node1" presStyleIdx="5" presStyleCnt="7">
        <dgm:presLayoutVars>
          <dgm:bulletEnabled val="1"/>
        </dgm:presLayoutVars>
      </dgm:prSet>
      <dgm:spPr/>
      <dgm:t>
        <a:bodyPr/>
        <a:lstStyle/>
        <a:p>
          <a:endParaRPr lang="en-US"/>
        </a:p>
      </dgm:t>
    </dgm:pt>
    <dgm:pt modelId="{53A8DC00-00E3-4EA1-996E-B571CD5164DE}" type="pres">
      <dgm:prSet presAssocID="{1A07AD1A-709D-4B38-B553-289AFA09069B}" presName="parTrans" presStyleLbl="bgSibTrans2D1" presStyleIdx="6" presStyleCnt="7"/>
      <dgm:spPr/>
      <dgm:t>
        <a:bodyPr/>
        <a:lstStyle/>
        <a:p>
          <a:endParaRPr lang="en-US"/>
        </a:p>
      </dgm:t>
    </dgm:pt>
    <dgm:pt modelId="{823E75E8-FD6B-46DC-8289-E060EFD6347A}" type="pres">
      <dgm:prSet presAssocID="{7B13FAEC-9D9C-498D-AE9D-9817CDB4D8F1}" presName="node" presStyleLbl="node1" presStyleIdx="6" presStyleCnt="7">
        <dgm:presLayoutVars>
          <dgm:bulletEnabled val="1"/>
        </dgm:presLayoutVars>
      </dgm:prSet>
      <dgm:spPr/>
      <dgm:t>
        <a:bodyPr/>
        <a:lstStyle/>
        <a:p>
          <a:endParaRPr lang="en-US"/>
        </a:p>
      </dgm:t>
    </dgm:pt>
  </dgm:ptLst>
  <dgm:cxnLst>
    <dgm:cxn modelId="{7396BE78-5C46-4EF8-8489-E895C9C1DECB}" type="presOf" srcId="{92EE2CDC-5F2D-4828-AF32-6DAC9A7A2524}" destId="{8E1D443E-7B19-407D-AB7A-81FBA53D0468}" srcOrd="0" destOrd="0" presId="urn:microsoft.com/office/officeart/2005/8/layout/radial4"/>
    <dgm:cxn modelId="{D920FF05-F3DA-49F2-A196-29EF52F23812}" type="presOf" srcId="{5A614B25-0959-4A76-948B-7B4A9C390776}" destId="{06F53ADD-2304-4910-B96D-BA0AE59A1E4C}" srcOrd="0" destOrd="0" presId="urn:microsoft.com/office/officeart/2005/8/layout/radial4"/>
    <dgm:cxn modelId="{8DF99257-D383-42BD-8DD5-92597D51138D}" type="presOf" srcId="{7B13FAEC-9D9C-498D-AE9D-9817CDB4D8F1}" destId="{823E75E8-FD6B-46DC-8289-E060EFD6347A}" srcOrd="0" destOrd="0" presId="urn:microsoft.com/office/officeart/2005/8/layout/radial4"/>
    <dgm:cxn modelId="{BF2604F5-75FB-491A-913F-B47BF187E6A5}" type="presOf" srcId="{60B5C9EE-B768-4548-8C0A-32C6895ADCA1}" destId="{0C024E7A-66F5-431B-A7D6-B8B40D8B070A}" srcOrd="0" destOrd="0" presId="urn:microsoft.com/office/officeart/2005/8/layout/radial4"/>
    <dgm:cxn modelId="{C839097E-E258-49DA-AA8F-C4B8D1A4752D}" srcId="{1B334FC9-E685-4A97-9EB9-596A1D3F03CF}" destId="{7B13FAEC-9D9C-498D-AE9D-9817CDB4D8F1}" srcOrd="6" destOrd="0" parTransId="{1A07AD1A-709D-4B38-B553-289AFA09069B}" sibTransId="{2708FFA7-CB21-4BC5-A435-8FBC255B30AC}"/>
    <dgm:cxn modelId="{718B3B24-FC8F-43CF-9777-3F20491916B3}" type="presOf" srcId="{1B334FC9-E685-4A97-9EB9-596A1D3F03CF}" destId="{7A202A26-BC56-496F-9D67-DB36922A2F7F}" srcOrd="0" destOrd="0" presId="urn:microsoft.com/office/officeart/2005/8/layout/radial4"/>
    <dgm:cxn modelId="{FF48DD8B-DA2A-4386-85BB-192E696A8E86}" type="presOf" srcId="{BC8B4AD1-F68B-49C3-BCA6-615EDBC0934A}" destId="{39177AA3-2702-4637-8201-77B4BE43EAAA}" srcOrd="0" destOrd="0" presId="urn:microsoft.com/office/officeart/2005/8/layout/radial4"/>
    <dgm:cxn modelId="{6CF23D83-33AA-4AD5-ACDF-AA19EDE68626}" srcId="{1B334FC9-E685-4A97-9EB9-596A1D3F03CF}" destId="{BD162954-F2CB-4868-93F1-01FA9A386EDF}" srcOrd="2" destOrd="0" parTransId="{E3B97736-09EE-4ED7-B26E-6BFF2DC99C48}" sibTransId="{6CB6D0D4-3B45-49A7-875F-D858FDE03966}"/>
    <dgm:cxn modelId="{4B8B1EF0-B8DC-4C54-943E-EAFE584E2F53}" srcId="{B52F5031-0477-4904-B5D4-4C58CDC62FC5}" destId="{1B334FC9-E685-4A97-9EB9-596A1D3F03CF}" srcOrd="0" destOrd="0" parTransId="{F96BCF4D-104F-419B-AFF2-5D39E57AFAE0}" sibTransId="{CC4F44AE-C94E-43D2-AC97-73C0217A07E0}"/>
    <dgm:cxn modelId="{1880B99D-7E8C-48C4-BE92-F7BA0FD11063}" type="presOf" srcId="{E3B97736-09EE-4ED7-B26E-6BFF2DC99C48}" destId="{448A88BD-3687-404D-BFAE-F3DACB395F3A}" srcOrd="0" destOrd="0" presId="urn:microsoft.com/office/officeart/2005/8/layout/radial4"/>
    <dgm:cxn modelId="{43D4DE58-AEE3-4669-BB7A-E9A7D1E126F3}" srcId="{1B334FC9-E685-4A97-9EB9-596A1D3F03CF}" destId="{BC8B4AD1-F68B-49C3-BCA6-615EDBC0934A}" srcOrd="4" destOrd="0" parTransId="{44998B10-408A-4948-8009-BBF9A7678F8C}" sibTransId="{F95DE973-DA4E-4EAB-939F-B75DCEE690A6}"/>
    <dgm:cxn modelId="{4A69A81A-9CFC-4EF3-AFA7-600411C8AE16}" type="presOf" srcId="{1A07AD1A-709D-4B38-B553-289AFA09069B}" destId="{53A8DC00-00E3-4EA1-996E-B571CD5164DE}" srcOrd="0" destOrd="0" presId="urn:microsoft.com/office/officeart/2005/8/layout/radial4"/>
    <dgm:cxn modelId="{20B499C6-3ED2-4C7C-99E4-EF4ED1632F68}" type="presOf" srcId="{FBA1CE1D-7C35-47F6-8D97-8EA00D2994DF}" destId="{49E7A74D-7029-4EAF-ADBF-A1A45356BDED}" srcOrd="0" destOrd="0" presId="urn:microsoft.com/office/officeart/2005/8/layout/radial4"/>
    <dgm:cxn modelId="{69C2EA8E-BEA2-4569-BCD8-27C15EC12310}" type="presOf" srcId="{B52F5031-0477-4904-B5D4-4C58CDC62FC5}" destId="{D32A4F7B-0799-405A-83D5-F13F3AE1EE43}" srcOrd="0" destOrd="0" presId="urn:microsoft.com/office/officeart/2005/8/layout/radial4"/>
    <dgm:cxn modelId="{E639DF16-058C-45F8-9EAD-F061837225E9}" srcId="{1B334FC9-E685-4A97-9EB9-596A1D3F03CF}" destId="{6623C68F-6EA6-4BC7-A43D-CFF2B823F1DA}" srcOrd="1" destOrd="0" parTransId="{21380982-88CC-4841-934B-0339DF50FCBC}" sibTransId="{DA7E65D0-215E-415F-9551-2B8917F5C8F9}"/>
    <dgm:cxn modelId="{F52E5181-37F5-4C9C-AB71-C517EDFB9CF4}" type="presOf" srcId="{44998B10-408A-4948-8009-BBF9A7678F8C}" destId="{83E2F901-E5A1-404C-8CD5-96A2712D53DB}" srcOrd="0" destOrd="0" presId="urn:microsoft.com/office/officeart/2005/8/layout/radial4"/>
    <dgm:cxn modelId="{D88DD96A-F4C5-4DF5-B7CB-A991236DE612}" type="presOf" srcId="{BD162954-F2CB-4868-93F1-01FA9A386EDF}" destId="{3DF14E76-5A4D-458C-B888-C82647FA0497}" srcOrd="0" destOrd="0" presId="urn:microsoft.com/office/officeart/2005/8/layout/radial4"/>
    <dgm:cxn modelId="{43C2CD11-4212-47EC-A8D0-C6B2CAFAE5C1}" type="presOf" srcId="{31ECA8E5-2961-4910-B988-09FCA1C7A140}" destId="{E4061A9D-8F97-4C32-8D7C-C00307BF8F73}" srcOrd="0" destOrd="0" presId="urn:microsoft.com/office/officeart/2005/8/layout/radial4"/>
    <dgm:cxn modelId="{F52BA05B-9D9B-45D9-BE11-A67851A8AE35}" type="presOf" srcId="{6623C68F-6EA6-4BC7-A43D-CFF2B823F1DA}" destId="{C7AB7813-FA49-4503-A6A4-C37F885A2343}" srcOrd="0" destOrd="0" presId="urn:microsoft.com/office/officeart/2005/8/layout/radial4"/>
    <dgm:cxn modelId="{A505966D-618C-45EB-A749-B900E6606F7E}" type="presOf" srcId="{52512F4D-3E2D-4D49-B4F6-E2101015FAC3}" destId="{079F9B41-5E5E-4C8D-B476-29B708027956}" srcOrd="0" destOrd="0" presId="urn:microsoft.com/office/officeart/2005/8/layout/radial4"/>
    <dgm:cxn modelId="{14AC6D79-5E75-4FBF-A1BF-B01F6AF24E5A}" srcId="{1B334FC9-E685-4A97-9EB9-596A1D3F03CF}" destId="{5A614B25-0959-4A76-948B-7B4A9C390776}" srcOrd="0" destOrd="0" parTransId="{52512F4D-3E2D-4D49-B4F6-E2101015FAC3}" sibTransId="{235F7A3B-E9F3-4B76-B876-CEEE58ACA5E5}"/>
    <dgm:cxn modelId="{7DB4D463-6D45-41AA-A65F-73B9770D348B}" srcId="{1B334FC9-E685-4A97-9EB9-596A1D3F03CF}" destId="{92EE2CDC-5F2D-4828-AF32-6DAC9A7A2524}" srcOrd="3" destOrd="0" parTransId="{60B5C9EE-B768-4548-8C0A-32C6895ADCA1}" sibTransId="{B38716C5-4149-448B-9919-E379B12B6203}"/>
    <dgm:cxn modelId="{BF2BC046-6783-47D3-BFE1-4BDF64581439}" type="presOf" srcId="{21380982-88CC-4841-934B-0339DF50FCBC}" destId="{BA02755C-D92E-4498-944A-F10132B3B762}" srcOrd="0" destOrd="0" presId="urn:microsoft.com/office/officeart/2005/8/layout/radial4"/>
    <dgm:cxn modelId="{B4F218E7-D78B-4C7A-97DE-30569C1D51AF}" srcId="{1B334FC9-E685-4A97-9EB9-596A1D3F03CF}" destId="{FBA1CE1D-7C35-47F6-8D97-8EA00D2994DF}" srcOrd="5" destOrd="0" parTransId="{31ECA8E5-2961-4910-B988-09FCA1C7A140}" sibTransId="{DAF6628B-CC44-4287-BD7A-2E2131845766}"/>
    <dgm:cxn modelId="{9A9AE60E-A739-4A61-A555-D1AC0C26DCC5}" type="presParOf" srcId="{D32A4F7B-0799-405A-83D5-F13F3AE1EE43}" destId="{7A202A26-BC56-496F-9D67-DB36922A2F7F}" srcOrd="0" destOrd="0" presId="urn:microsoft.com/office/officeart/2005/8/layout/radial4"/>
    <dgm:cxn modelId="{E6BA30D3-77F0-4B85-BF2E-582858312A0B}" type="presParOf" srcId="{D32A4F7B-0799-405A-83D5-F13F3AE1EE43}" destId="{079F9B41-5E5E-4C8D-B476-29B708027956}" srcOrd="1" destOrd="0" presId="urn:microsoft.com/office/officeart/2005/8/layout/radial4"/>
    <dgm:cxn modelId="{E784E08E-99DD-4AAB-B971-FB3580761024}" type="presParOf" srcId="{D32A4F7B-0799-405A-83D5-F13F3AE1EE43}" destId="{06F53ADD-2304-4910-B96D-BA0AE59A1E4C}" srcOrd="2" destOrd="0" presId="urn:microsoft.com/office/officeart/2005/8/layout/radial4"/>
    <dgm:cxn modelId="{08B2A082-FE00-4757-82DA-8B4D455E1708}" type="presParOf" srcId="{D32A4F7B-0799-405A-83D5-F13F3AE1EE43}" destId="{BA02755C-D92E-4498-944A-F10132B3B762}" srcOrd="3" destOrd="0" presId="urn:microsoft.com/office/officeart/2005/8/layout/radial4"/>
    <dgm:cxn modelId="{5A827E9D-3D3A-4235-A93D-C137C6FC9288}" type="presParOf" srcId="{D32A4F7B-0799-405A-83D5-F13F3AE1EE43}" destId="{C7AB7813-FA49-4503-A6A4-C37F885A2343}" srcOrd="4" destOrd="0" presId="urn:microsoft.com/office/officeart/2005/8/layout/radial4"/>
    <dgm:cxn modelId="{C6555EFC-55AA-41C7-B354-CBA11C64EAE1}" type="presParOf" srcId="{D32A4F7B-0799-405A-83D5-F13F3AE1EE43}" destId="{448A88BD-3687-404D-BFAE-F3DACB395F3A}" srcOrd="5" destOrd="0" presId="urn:microsoft.com/office/officeart/2005/8/layout/radial4"/>
    <dgm:cxn modelId="{DC1C554F-F56C-454F-8E60-5BED24BD8891}" type="presParOf" srcId="{D32A4F7B-0799-405A-83D5-F13F3AE1EE43}" destId="{3DF14E76-5A4D-458C-B888-C82647FA0497}" srcOrd="6" destOrd="0" presId="urn:microsoft.com/office/officeart/2005/8/layout/radial4"/>
    <dgm:cxn modelId="{4CCAA039-2CEA-4370-8FBE-D2E51C3DEB39}" type="presParOf" srcId="{D32A4F7B-0799-405A-83D5-F13F3AE1EE43}" destId="{0C024E7A-66F5-431B-A7D6-B8B40D8B070A}" srcOrd="7" destOrd="0" presId="urn:microsoft.com/office/officeart/2005/8/layout/radial4"/>
    <dgm:cxn modelId="{9661A57F-D437-44B5-B0AF-0D7C3B33235D}" type="presParOf" srcId="{D32A4F7B-0799-405A-83D5-F13F3AE1EE43}" destId="{8E1D443E-7B19-407D-AB7A-81FBA53D0468}" srcOrd="8" destOrd="0" presId="urn:microsoft.com/office/officeart/2005/8/layout/radial4"/>
    <dgm:cxn modelId="{81674171-793A-4D4D-AB1F-53A28EEEF1AF}" type="presParOf" srcId="{D32A4F7B-0799-405A-83D5-F13F3AE1EE43}" destId="{83E2F901-E5A1-404C-8CD5-96A2712D53DB}" srcOrd="9" destOrd="0" presId="urn:microsoft.com/office/officeart/2005/8/layout/radial4"/>
    <dgm:cxn modelId="{F435B992-05E5-41BA-A8FD-64E836327372}" type="presParOf" srcId="{D32A4F7B-0799-405A-83D5-F13F3AE1EE43}" destId="{39177AA3-2702-4637-8201-77B4BE43EAAA}" srcOrd="10" destOrd="0" presId="urn:microsoft.com/office/officeart/2005/8/layout/radial4"/>
    <dgm:cxn modelId="{C510F4B6-948C-4DFD-83FF-8D37B77E4D8F}" type="presParOf" srcId="{D32A4F7B-0799-405A-83D5-F13F3AE1EE43}" destId="{E4061A9D-8F97-4C32-8D7C-C00307BF8F73}" srcOrd="11" destOrd="0" presId="urn:microsoft.com/office/officeart/2005/8/layout/radial4"/>
    <dgm:cxn modelId="{46B60144-F7C4-4F46-8D05-1BF6DD92DE57}" type="presParOf" srcId="{D32A4F7B-0799-405A-83D5-F13F3AE1EE43}" destId="{49E7A74D-7029-4EAF-ADBF-A1A45356BDED}" srcOrd="12" destOrd="0" presId="urn:microsoft.com/office/officeart/2005/8/layout/radial4"/>
    <dgm:cxn modelId="{7A1EF55A-F318-434D-9BB6-0BB342711EE8}" type="presParOf" srcId="{D32A4F7B-0799-405A-83D5-F13F3AE1EE43}" destId="{53A8DC00-00E3-4EA1-996E-B571CD5164DE}" srcOrd="13" destOrd="0" presId="urn:microsoft.com/office/officeart/2005/8/layout/radial4"/>
    <dgm:cxn modelId="{BDAC78B6-789C-47B8-BF88-E3AF6A317C3F}" type="presParOf" srcId="{D32A4F7B-0799-405A-83D5-F13F3AE1EE43}" destId="{823E75E8-FD6B-46DC-8289-E060EFD6347A}" srcOrd="14"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33FA91-38C0-48A8-8F6E-967443954AEA}" type="doc">
      <dgm:prSet loTypeId="urn:microsoft.com/office/officeart/2005/8/layout/list1" loCatId="list" qsTypeId="urn:microsoft.com/office/officeart/2005/8/quickstyle/simple1" qsCatId="simple" csTypeId="urn:microsoft.com/office/officeart/2005/8/colors/accent0_3" csCatId="mainScheme" phldr="1"/>
      <dgm:spPr/>
    </dgm:pt>
    <dgm:pt modelId="{2F87E75D-EAE2-4FF1-B34D-F416AAF87FCB}">
      <dgm:prSet phldrT="[Text]" custT="1"/>
      <dgm:spPr/>
      <dgm:t>
        <a:bodyPr/>
        <a:lstStyle/>
        <a:p>
          <a:r>
            <a:rPr lang="en-US" sz="1800" dirty="0" smtClean="0"/>
            <a:t>Reduce annual average use</a:t>
          </a:r>
          <a:endParaRPr lang="en-US" sz="1800" dirty="0"/>
        </a:p>
      </dgm:t>
    </dgm:pt>
    <dgm:pt modelId="{26FB0128-C1F5-4312-8251-A686E511F40D}" type="parTrans" cxnId="{3B07EE0B-B003-47EF-ACA3-9F2D20FCF936}">
      <dgm:prSet/>
      <dgm:spPr/>
      <dgm:t>
        <a:bodyPr/>
        <a:lstStyle/>
        <a:p>
          <a:endParaRPr lang="en-US"/>
        </a:p>
      </dgm:t>
    </dgm:pt>
    <dgm:pt modelId="{457FD218-2940-4D83-B99C-AAC7EFBA145A}" type="sibTrans" cxnId="{3B07EE0B-B003-47EF-ACA3-9F2D20FCF936}">
      <dgm:prSet/>
      <dgm:spPr/>
      <dgm:t>
        <a:bodyPr/>
        <a:lstStyle/>
        <a:p>
          <a:endParaRPr lang="en-US"/>
        </a:p>
      </dgm:t>
    </dgm:pt>
    <dgm:pt modelId="{F75A7915-6822-4799-98E3-6C300A43F543}">
      <dgm:prSet custT="1"/>
      <dgm:spPr/>
      <dgm:t>
        <a:bodyPr/>
        <a:lstStyle/>
        <a:p>
          <a:r>
            <a:rPr lang="en-US" sz="1800" dirty="0" smtClean="0"/>
            <a:t>Limit peak demand</a:t>
          </a:r>
        </a:p>
      </dgm:t>
    </dgm:pt>
    <dgm:pt modelId="{E61CE6FE-E73A-4B8F-98B0-B84E300136A7}" type="parTrans" cxnId="{1C6EE125-601E-4FE4-B082-AA9BB3EC1F4C}">
      <dgm:prSet/>
      <dgm:spPr/>
      <dgm:t>
        <a:bodyPr/>
        <a:lstStyle/>
        <a:p>
          <a:endParaRPr lang="en-US"/>
        </a:p>
      </dgm:t>
    </dgm:pt>
    <dgm:pt modelId="{3E4049C8-BFE5-45DB-8E60-43A28EB27BFD}" type="sibTrans" cxnId="{1C6EE125-601E-4FE4-B082-AA9BB3EC1F4C}">
      <dgm:prSet/>
      <dgm:spPr/>
      <dgm:t>
        <a:bodyPr/>
        <a:lstStyle/>
        <a:p>
          <a:endParaRPr lang="en-US"/>
        </a:p>
      </dgm:t>
    </dgm:pt>
    <dgm:pt modelId="{C6E39442-4256-471C-B8AC-698814524A38}">
      <dgm:prSet custT="1"/>
      <dgm:spPr/>
      <dgm:t>
        <a:bodyPr/>
        <a:lstStyle/>
        <a:p>
          <a:r>
            <a:rPr lang="en-US" sz="1800" dirty="0" smtClean="0"/>
            <a:t>Achieve long-term or seasonal savings</a:t>
          </a:r>
        </a:p>
      </dgm:t>
    </dgm:pt>
    <dgm:pt modelId="{5E56526D-6877-4B8D-9A10-B0F5A9A9A382}" type="parTrans" cxnId="{A143F92B-9E14-48D4-8876-23090FA9211F}">
      <dgm:prSet/>
      <dgm:spPr/>
      <dgm:t>
        <a:bodyPr/>
        <a:lstStyle/>
        <a:p>
          <a:endParaRPr lang="en-US"/>
        </a:p>
      </dgm:t>
    </dgm:pt>
    <dgm:pt modelId="{84C3DF4A-A94E-43F7-A01D-067EEB7D978E}" type="sibTrans" cxnId="{A143F92B-9E14-48D4-8876-23090FA9211F}">
      <dgm:prSet/>
      <dgm:spPr/>
      <dgm:t>
        <a:bodyPr/>
        <a:lstStyle/>
        <a:p>
          <a:endParaRPr lang="en-US"/>
        </a:p>
      </dgm:t>
    </dgm:pt>
    <dgm:pt modelId="{9F947F54-A7C7-469E-BAB0-FDD0EE5E2EDE}">
      <dgm:prSet custT="1"/>
      <dgm:spPr/>
      <dgm:t>
        <a:bodyPr/>
        <a:lstStyle/>
        <a:p>
          <a:r>
            <a:rPr lang="en-US" sz="1800" dirty="0" smtClean="0"/>
            <a:t>Target one or more customer classes</a:t>
          </a:r>
        </a:p>
      </dgm:t>
    </dgm:pt>
    <dgm:pt modelId="{FDFA98AE-6D67-43AD-A6AF-09923E8A7CA6}" type="parTrans" cxnId="{933A8BC7-B749-4B01-9F6C-38DB62A71877}">
      <dgm:prSet/>
      <dgm:spPr/>
      <dgm:t>
        <a:bodyPr/>
        <a:lstStyle/>
        <a:p>
          <a:endParaRPr lang="en-US"/>
        </a:p>
      </dgm:t>
    </dgm:pt>
    <dgm:pt modelId="{422F6DBA-5E85-44D3-8611-092F4FED8D99}" type="sibTrans" cxnId="{933A8BC7-B749-4B01-9F6C-38DB62A71877}">
      <dgm:prSet/>
      <dgm:spPr/>
      <dgm:t>
        <a:bodyPr/>
        <a:lstStyle/>
        <a:p>
          <a:endParaRPr lang="en-US"/>
        </a:p>
      </dgm:t>
    </dgm:pt>
    <dgm:pt modelId="{2754466C-48B2-4122-BE68-DD93E0C4C49E}" type="pres">
      <dgm:prSet presAssocID="{1633FA91-38C0-48A8-8F6E-967443954AEA}" presName="linear" presStyleCnt="0">
        <dgm:presLayoutVars>
          <dgm:dir/>
          <dgm:animLvl val="lvl"/>
          <dgm:resizeHandles val="exact"/>
        </dgm:presLayoutVars>
      </dgm:prSet>
      <dgm:spPr/>
    </dgm:pt>
    <dgm:pt modelId="{52BDFF33-28A5-48E3-9FE6-2D6A3AAD048B}" type="pres">
      <dgm:prSet presAssocID="{2F87E75D-EAE2-4FF1-B34D-F416AAF87FCB}" presName="parentLin" presStyleCnt="0"/>
      <dgm:spPr/>
    </dgm:pt>
    <dgm:pt modelId="{428FDCB1-31E6-4C1F-AAA1-3E9BDFBCBAAD}" type="pres">
      <dgm:prSet presAssocID="{2F87E75D-EAE2-4FF1-B34D-F416AAF87FCB}" presName="parentLeftMargin" presStyleLbl="node1" presStyleIdx="0" presStyleCnt="4"/>
      <dgm:spPr/>
      <dgm:t>
        <a:bodyPr/>
        <a:lstStyle/>
        <a:p>
          <a:endParaRPr lang="en-US"/>
        </a:p>
      </dgm:t>
    </dgm:pt>
    <dgm:pt modelId="{6497596E-2407-4977-98E0-B5F262560038}" type="pres">
      <dgm:prSet presAssocID="{2F87E75D-EAE2-4FF1-B34D-F416AAF87FCB}" presName="parentText" presStyleLbl="node1" presStyleIdx="0" presStyleCnt="4">
        <dgm:presLayoutVars>
          <dgm:chMax val="0"/>
          <dgm:bulletEnabled val="1"/>
        </dgm:presLayoutVars>
      </dgm:prSet>
      <dgm:spPr/>
      <dgm:t>
        <a:bodyPr/>
        <a:lstStyle/>
        <a:p>
          <a:endParaRPr lang="en-US"/>
        </a:p>
      </dgm:t>
    </dgm:pt>
    <dgm:pt modelId="{E2A0E162-B3E4-4F01-9548-CF2BAB847E95}" type="pres">
      <dgm:prSet presAssocID="{2F87E75D-EAE2-4FF1-B34D-F416AAF87FCB}" presName="negativeSpace" presStyleCnt="0"/>
      <dgm:spPr/>
    </dgm:pt>
    <dgm:pt modelId="{93F93E47-E99F-48A2-BFB3-8DA40C0D64F9}" type="pres">
      <dgm:prSet presAssocID="{2F87E75D-EAE2-4FF1-B34D-F416AAF87FCB}" presName="childText" presStyleLbl="conFgAcc1" presStyleIdx="0" presStyleCnt="4" custLinFactNeighborX="-5000" custLinFactNeighborY="7447">
        <dgm:presLayoutVars>
          <dgm:bulletEnabled val="1"/>
        </dgm:presLayoutVars>
      </dgm:prSet>
      <dgm:spPr>
        <a:solidFill>
          <a:srgbClr val="DBF5F9">
            <a:alpha val="89804"/>
          </a:srgbClr>
        </a:solidFill>
      </dgm:spPr>
    </dgm:pt>
    <dgm:pt modelId="{916E8633-36C4-4B53-9126-4E8941D4C72C}" type="pres">
      <dgm:prSet presAssocID="{457FD218-2940-4D83-B99C-AAC7EFBA145A}" presName="spaceBetweenRectangles" presStyleCnt="0"/>
      <dgm:spPr/>
    </dgm:pt>
    <dgm:pt modelId="{8B6687C0-8123-4D74-86D3-6E0B65DD6E2C}" type="pres">
      <dgm:prSet presAssocID="{F75A7915-6822-4799-98E3-6C300A43F543}" presName="parentLin" presStyleCnt="0"/>
      <dgm:spPr/>
    </dgm:pt>
    <dgm:pt modelId="{0EF91308-4529-40A2-97EB-19C6ED4F8075}" type="pres">
      <dgm:prSet presAssocID="{F75A7915-6822-4799-98E3-6C300A43F543}" presName="parentLeftMargin" presStyleLbl="node1" presStyleIdx="0" presStyleCnt="4"/>
      <dgm:spPr/>
      <dgm:t>
        <a:bodyPr/>
        <a:lstStyle/>
        <a:p>
          <a:endParaRPr lang="en-US"/>
        </a:p>
      </dgm:t>
    </dgm:pt>
    <dgm:pt modelId="{9915373A-7F63-404A-AEE3-FF949906A785}" type="pres">
      <dgm:prSet presAssocID="{F75A7915-6822-4799-98E3-6C300A43F543}" presName="parentText" presStyleLbl="node1" presStyleIdx="1" presStyleCnt="4">
        <dgm:presLayoutVars>
          <dgm:chMax val="0"/>
          <dgm:bulletEnabled val="1"/>
        </dgm:presLayoutVars>
      </dgm:prSet>
      <dgm:spPr/>
      <dgm:t>
        <a:bodyPr/>
        <a:lstStyle/>
        <a:p>
          <a:endParaRPr lang="en-US"/>
        </a:p>
      </dgm:t>
    </dgm:pt>
    <dgm:pt modelId="{30153602-6741-4420-823E-4E32DFB8ED14}" type="pres">
      <dgm:prSet presAssocID="{F75A7915-6822-4799-98E3-6C300A43F543}" presName="negativeSpace" presStyleCnt="0"/>
      <dgm:spPr/>
    </dgm:pt>
    <dgm:pt modelId="{A1D03771-E19E-41E9-9804-7B6CA328F1DD}" type="pres">
      <dgm:prSet presAssocID="{F75A7915-6822-4799-98E3-6C300A43F543}" presName="childText" presStyleLbl="conFgAcc1" presStyleIdx="1" presStyleCnt="4">
        <dgm:presLayoutVars>
          <dgm:bulletEnabled val="1"/>
        </dgm:presLayoutVars>
      </dgm:prSet>
      <dgm:spPr/>
    </dgm:pt>
    <dgm:pt modelId="{93DE6AEB-6ADA-4A04-947F-68DBF78E371A}" type="pres">
      <dgm:prSet presAssocID="{3E4049C8-BFE5-45DB-8E60-43A28EB27BFD}" presName="spaceBetweenRectangles" presStyleCnt="0"/>
      <dgm:spPr/>
    </dgm:pt>
    <dgm:pt modelId="{3E7634EE-3EE7-43A4-8E05-BC89F7A3FB4A}" type="pres">
      <dgm:prSet presAssocID="{C6E39442-4256-471C-B8AC-698814524A38}" presName="parentLin" presStyleCnt="0"/>
      <dgm:spPr/>
    </dgm:pt>
    <dgm:pt modelId="{821D01D5-2A42-4D36-8123-30F831628D46}" type="pres">
      <dgm:prSet presAssocID="{C6E39442-4256-471C-B8AC-698814524A38}" presName="parentLeftMargin" presStyleLbl="node1" presStyleIdx="1" presStyleCnt="4"/>
      <dgm:spPr/>
      <dgm:t>
        <a:bodyPr/>
        <a:lstStyle/>
        <a:p>
          <a:endParaRPr lang="en-US"/>
        </a:p>
      </dgm:t>
    </dgm:pt>
    <dgm:pt modelId="{05449DB5-9C08-4EA4-BCD0-A2945766A4CF}" type="pres">
      <dgm:prSet presAssocID="{C6E39442-4256-471C-B8AC-698814524A38}" presName="parentText" presStyleLbl="node1" presStyleIdx="2" presStyleCnt="4">
        <dgm:presLayoutVars>
          <dgm:chMax val="0"/>
          <dgm:bulletEnabled val="1"/>
        </dgm:presLayoutVars>
      </dgm:prSet>
      <dgm:spPr/>
      <dgm:t>
        <a:bodyPr/>
        <a:lstStyle/>
        <a:p>
          <a:endParaRPr lang="en-US"/>
        </a:p>
      </dgm:t>
    </dgm:pt>
    <dgm:pt modelId="{A3413DEC-389F-446F-A7BF-219F2A4D99F8}" type="pres">
      <dgm:prSet presAssocID="{C6E39442-4256-471C-B8AC-698814524A38}" presName="negativeSpace" presStyleCnt="0"/>
      <dgm:spPr/>
    </dgm:pt>
    <dgm:pt modelId="{D5F0BE27-9902-4C8A-A81D-8DFD68665F8E}" type="pres">
      <dgm:prSet presAssocID="{C6E39442-4256-471C-B8AC-698814524A38}" presName="childText" presStyleLbl="conFgAcc1" presStyleIdx="2" presStyleCnt="4">
        <dgm:presLayoutVars>
          <dgm:bulletEnabled val="1"/>
        </dgm:presLayoutVars>
      </dgm:prSet>
      <dgm:spPr/>
    </dgm:pt>
    <dgm:pt modelId="{A31FB2B3-87E7-43A4-816B-EBF0C6E681FE}" type="pres">
      <dgm:prSet presAssocID="{84C3DF4A-A94E-43F7-A01D-067EEB7D978E}" presName="spaceBetweenRectangles" presStyleCnt="0"/>
      <dgm:spPr/>
    </dgm:pt>
    <dgm:pt modelId="{854C66BD-29E0-454E-8820-AB25690A2A23}" type="pres">
      <dgm:prSet presAssocID="{9F947F54-A7C7-469E-BAB0-FDD0EE5E2EDE}" presName="parentLin" presStyleCnt="0"/>
      <dgm:spPr/>
    </dgm:pt>
    <dgm:pt modelId="{CCF972AD-3E59-4713-8CA5-668FC96CB6D4}" type="pres">
      <dgm:prSet presAssocID="{9F947F54-A7C7-469E-BAB0-FDD0EE5E2EDE}" presName="parentLeftMargin" presStyleLbl="node1" presStyleIdx="2" presStyleCnt="4"/>
      <dgm:spPr/>
      <dgm:t>
        <a:bodyPr/>
        <a:lstStyle/>
        <a:p>
          <a:endParaRPr lang="en-US"/>
        </a:p>
      </dgm:t>
    </dgm:pt>
    <dgm:pt modelId="{9A89833F-EEB6-4B90-A816-4335AB7573D1}" type="pres">
      <dgm:prSet presAssocID="{9F947F54-A7C7-469E-BAB0-FDD0EE5E2EDE}" presName="parentText" presStyleLbl="node1" presStyleIdx="3" presStyleCnt="4">
        <dgm:presLayoutVars>
          <dgm:chMax val="0"/>
          <dgm:bulletEnabled val="1"/>
        </dgm:presLayoutVars>
      </dgm:prSet>
      <dgm:spPr/>
      <dgm:t>
        <a:bodyPr/>
        <a:lstStyle/>
        <a:p>
          <a:endParaRPr lang="en-US"/>
        </a:p>
      </dgm:t>
    </dgm:pt>
    <dgm:pt modelId="{EADEB285-9AA1-4523-9246-E856E311DF0F}" type="pres">
      <dgm:prSet presAssocID="{9F947F54-A7C7-469E-BAB0-FDD0EE5E2EDE}" presName="negativeSpace" presStyleCnt="0"/>
      <dgm:spPr/>
    </dgm:pt>
    <dgm:pt modelId="{11F37E02-A30A-4AA4-B887-2E3D63B6583D}" type="pres">
      <dgm:prSet presAssocID="{9F947F54-A7C7-469E-BAB0-FDD0EE5E2EDE}" presName="childText" presStyleLbl="conFgAcc1" presStyleIdx="3" presStyleCnt="4">
        <dgm:presLayoutVars>
          <dgm:bulletEnabled val="1"/>
        </dgm:presLayoutVars>
      </dgm:prSet>
      <dgm:spPr/>
    </dgm:pt>
  </dgm:ptLst>
  <dgm:cxnLst>
    <dgm:cxn modelId="{1C6EE125-601E-4FE4-B082-AA9BB3EC1F4C}" srcId="{1633FA91-38C0-48A8-8F6E-967443954AEA}" destId="{F75A7915-6822-4799-98E3-6C300A43F543}" srcOrd="1" destOrd="0" parTransId="{E61CE6FE-E73A-4B8F-98B0-B84E300136A7}" sibTransId="{3E4049C8-BFE5-45DB-8E60-43A28EB27BFD}"/>
    <dgm:cxn modelId="{847510D7-8168-4015-B8CE-C6C3B507CB7F}" type="presOf" srcId="{C6E39442-4256-471C-B8AC-698814524A38}" destId="{821D01D5-2A42-4D36-8123-30F831628D46}" srcOrd="0" destOrd="0" presId="urn:microsoft.com/office/officeart/2005/8/layout/list1"/>
    <dgm:cxn modelId="{A143F92B-9E14-48D4-8876-23090FA9211F}" srcId="{1633FA91-38C0-48A8-8F6E-967443954AEA}" destId="{C6E39442-4256-471C-B8AC-698814524A38}" srcOrd="2" destOrd="0" parTransId="{5E56526D-6877-4B8D-9A10-B0F5A9A9A382}" sibTransId="{84C3DF4A-A94E-43F7-A01D-067EEB7D978E}"/>
    <dgm:cxn modelId="{62235F89-8A1E-4902-81BA-E1BAAE682A2C}" type="presOf" srcId="{2F87E75D-EAE2-4FF1-B34D-F416AAF87FCB}" destId="{6497596E-2407-4977-98E0-B5F262560038}" srcOrd="1" destOrd="0" presId="urn:microsoft.com/office/officeart/2005/8/layout/list1"/>
    <dgm:cxn modelId="{9C83989B-5BBC-4682-AE5D-9591337C9DC7}" type="presOf" srcId="{2F87E75D-EAE2-4FF1-B34D-F416AAF87FCB}" destId="{428FDCB1-31E6-4C1F-AAA1-3E9BDFBCBAAD}" srcOrd="0" destOrd="0" presId="urn:microsoft.com/office/officeart/2005/8/layout/list1"/>
    <dgm:cxn modelId="{AEE38253-AF9C-4C0E-B276-3E8CAB2816D6}" type="presOf" srcId="{F75A7915-6822-4799-98E3-6C300A43F543}" destId="{0EF91308-4529-40A2-97EB-19C6ED4F8075}" srcOrd="0" destOrd="0" presId="urn:microsoft.com/office/officeart/2005/8/layout/list1"/>
    <dgm:cxn modelId="{34E5B86C-6575-4373-80B1-6E31E60E8604}" type="presOf" srcId="{F75A7915-6822-4799-98E3-6C300A43F543}" destId="{9915373A-7F63-404A-AEE3-FF949906A785}" srcOrd="1" destOrd="0" presId="urn:microsoft.com/office/officeart/2005/8/layout/list1"/>
    <dgm:cxn modelId="{3B07EE0B-B003-47EF-ACA3-9F2D20FCF936}" srcId="{1633FA91-38C0-48A8-8F6E-967443954AEA}" destId="{2F87E75D-EAE2-4FF1-B34D-F416AAF87FCB}" srcOrd="0" destOrd="0" parTransId="{26FB0128-C1F5-4312-8251-A686E511F40D}" sibTransId="{457FD218-2940-4D83-B99C-AAC7EFBA145A}"/>
    <dgm:cxn modelId="{09689767-7A09-43B2-9007-B6FF046CFBF5}" type="presOf" srcId="{1633FA91-38C0-48A8-8F6E-967443954AEA}" destId="{2754466C-48B2-4122-BE68-DD93E0C4C49E}" srcOrd="0" destOrd="0" presId="urn:microsoft.com/office/officeart/2005/8/layout/list1"/>
    <dgm:cxn modelId="{933A8BC7-B749-4B01-9F6C-38DB62A71877}" srcId="{1633FA91-38C0-48A8-8F6E-967443954AEA}" destId="{9F947F54-A7C7-469E-BAB0-FDD0EE5E2EDE}" srcOrd="3" destOrd="0" parTransId="{FDFA98AE-6D67-43AD-A6AF-09923E8A7CA6}" sibTransId="{422F6DBA-5E85-44D3-8611-092F4FED8D99}"/>
    <dgm:cxn modelId="{480EC326-F91A-4F46-B224-71D2FC29D3B0}" type="presOf" srcId="{9F947F54-A7C7-469E-BAB0-FDD0EE5E2EDE}" destId="{CCF972AD-3E59-4713-8CA5-668FC96CB6D4}" srcOrd="0" destOrd="0" presId="urn:microsoft.com/office/officeart/2005/8/layout/list1"/>
    <dgm:cxn modelId="{62AE490D-A109-469C-A92D-4B2760F67295}" type="presOf" srcId="{C6E39442-4256-471C-B8AC-698814524A38}" destId="{05449DB5-9C08-4EA4-BCD0-A2945766A4CF}" srcOrd="1" destOrd="0" presId="urn:microsoft.com/office/officeart/2005/8/layout/list1"/>
    <dgm:cxn modelId="{AD5400BC-9F8F-42A2-9C66-96F6477E9B44}" type="presOf" srcId="{9F947F54-A7C7-469E-BAB0-FDD0EE5E2EDE}" destId="{9A89833F-EEB6-4B90-A816-4335AB7573D1}" srcOrd="1" destOrd="0" presId="urn:microsoft.com/office/officeart/2005/8/layout/list1"/>
    <dgm:cxn modelId="{27A15AFF-FCCF-4062-B422-FD28F4ACD7E8}" type="presParOf" srcId="{2754466C-48B2-4122-BE68-DD93E0C4C49E}" destId="{52BDFF33-28A5-48E3-9FE6-2D6A3AAD048B}" srcOrd="0" destOrd="0" presId="urn:microsoft.com/office/officeart/2005/8/layout/list1"/>
    <dgm:cxn modelId="{C08F40AE-94CE-4284-B7BC-6BA194258CA3}" type="presParOf" srcId="{52BDFF33-28A5-48E3-9FE6-2D6A3AAD048B}" destId="{428FDCB1-31E6-4C1F-AAA1-3E9BDFBCBAAD}" srcOrd="0" destOrd="0" presId="urn:microsoft.com/office/officeart/2005/8/layout/list1"/>
    <dgm:cxn modelId="{2A4059BA-9E2A-4765-B9FC-3F3AEAB62BCE}" type="presParOf" srcId="{52BDFF33-28A5-48E3-9FE6-2D6A3AAD048B}" destId="{6497596E-2407-4977-98E0-B5F262560038}" srcOrd="1" destOrd="0" presId="urn:microsoft.com/office/officeart/2005/8/layout/list1"/>
    <dgm:cxn modelId="{EB9C97CC-ABD7-4753-878A-D7D16DDA02CA}" type="presParOf" srcId="{2754466C-48B2-4122-BE68-DD93E0C4C49E}" destId="{E2A0E162-B3E4-4F01-9548-CF2BAB847E95}" srcOrd="1" destOrd="0" presId="urn:microsoft.com/office/officeart/2005/8/layout/list1"/>
    <dgm:cxn modelId="{D6F05F87-C1D6-4A55-9D5D-2B8D63DBACD5}" type="presParOf" srcId="{2754466C-48B2-4122-BE68-DD93E0C4C49E}" destId="{93F93E47-E99F-48A2-BFB3-8DA40C0D64F9}" srcOrd="2" destOrd="0" presId="urn:microsoft.com/office/officeart/2005/8/layout/list1"/>
    <dgm:cxn modelId="{7AED89C1-4C6E-4148-9378-7D9EFA016C6B}" type="presParOf" srcId="{2754466C-48B2-4122-BE68-DD93E0C4C49E}" destId="{916E8633-36C4-4B53-9126-4E8941D4C72C}" srcOrd="3" destOrd="0" presId="urn:microsoft.com/office/officeart/2005/8/layout/list1"/>
    <dgm:cxn modelId="{069C44BB-7D7D-4127-B56B-A8F72FCBFB38}" type="presParOf" srcId="{2754466C-48B2-4122-BE68-DD93E0C4C49E}" destId="{8B6687C0-8123-4D74-86D3-6E0B65DD6E2C}" srcOrd="4" destOrd="0" presId="urn:microsoft.com/office/officeart/2005/8/layout/list1"/>
    <dgm:cxn modelId="{A20743CE-0723-4733-A64A-42AFA6BB07ED}" type="presParOf" srcId="{8B6687C0-8123-4D74-86D3-6E0B65DD6E2C}" destId="{0EF91308-4529-40A2-97EB-19C6ED4F8075}" srcOrd="0" destOrd="0" presId="urn:microsoft.com/office/officeart/2005/8/layout/list1"/>
    <dgm:cxn modelId="{014C00A3-9AE3-4BCB-8A84-BE8C431E6495}" type="presParOf" srcId="{8B6687C0-8123-4D74-86D3-6E0B65DD6E2C}" destId="{9915373A-7F63-404A-AEE3-FF949906A785}" srcOrd="1" destOrd="0" presId="urn:microsoft.com/office/officeart/2005/8/layout/list1"/>
    <dgm:cxn modelId="{A937B39B-59C1-4498-86F4-504A8EAF6409}" type="presParOf" srcId="{2754466C-48B2-4122-BE68-DD93E0C4C49E}" destId="{30153602-6741-4420-823E-4E32DFB8ED14}" srcOrd="5" destOrd="0" presId="urn:microsoft.com/office/officeart/2005/8/layout/list1"/>
    <dgm:cxn modelId="{D520489B-6DD1-483A-BFD6-C90ECD929B2A}" type="presParOf" srcId="{2754466C-48B2-4122-BE68-DD93E0C4C49E}" destId="{A1D03771-E19E-41E9-9804-7B6CA328F1DD}" srcOrd="6" destOrd="0" presId="urn:microsoft.com/office/officeart/2005/8/layout/list1"/>
    <dgm:cxn modelId="{02181D67-5177-4352-BCB9-97A9DDDF2C8D}" type="presParOf" srcId="{2754466C-48B2-4122-BE68-DD93E0C4C49E}" destId="{93DE6AEB-6ADA-4A04-947F-68DBF78E371A}" srcOrd="7" destOrd="0" presId="urn:microsoft.com/office/officeart/2005/8/layout/list1"/>
    <dgm:cxn modelId="{1359F7A9-2873-4F1C-BAED-7898AE33D597}" type="presParOf" srcId="{2754466C-48B2-4122-BE68-DD93E0C4C49E}" destId="{3E7634EE-3EE7-43A4-8E05-BC89F7A3FB4A}" srcOrd="8" destOrd="0" presId="urn:microsoft.com/office/officeart/2005/8/layout/list1"/>
    <dgm:cxn modelId="{37294E57-64D0-46A4-B41D-F0A7C32FAD35}" type="presParOf" srcId="{3E7634EE-3EE7-43A4-8E05-BC89F7A3FB4A}" destId="{821D01D5-2A42-4D36-8123-30F831628D46}" srcOrd="0" destOrd="0" presId="urn:microsoft.com/office/officeart/2005/8/layout/list1"/>
    <dgm:cxn modelId="{D171398B-31D8-4657-96A8-99729600027E}" type="presParOf" srcId="{3E7634EE-3EE7-43A4-8E05-BC89F7A3FB4A}" destId="{05449DB5-9C08-4EA4-BCD0-A2945766A4CF}" srcOrd="1" destOrd="0" presId="urn:microsoft.com/office/officeart/2005/8/layout/list1"/>
    <dgm:cxn modelId="{0C7ACE92-66EB-435B-828F-434C05AEBBAC}" type="presParOf" srcId="{2754466C-48B2-4122-BE68-DD93E0C4C49E}" destId="{A3413DEC-389F-446F-A7BF-219F2A4D99F8}" srcOrd="9" destOrd="0" presId="urn:microsoft.com/office/officeart/2005/8/layout/list1"/>
    <dgm:cxn modelId="{EA50EBA0-F692-47CC-AFF3-F9BBBB9BA648}" type="presParOf" srcId="{2754466C-48B2-4122-BE68-DD93E0C4C49E}" destId="{D5F0BE27-9902-4C8A-A81D-8DFD68665F8E}" srcOrd="10" destOrd="0" presId="urn:microsoft.com/office/officeart/2005/8/layout/list1"/>
    <dgm:cxn modelId="{05DF2407-3CF9-43A0-A16F-35417ECF6369}" type="presParOf" srcId="{2754466C-48B2-4122-BE68-DD93E0C4C49E}" destId="{A31FB2B3-87E7-43A4-816B-EBF0C6E681FE}" srcOrd="11" destOrd="0" presId="urn:microsoft.com/office/officeart/2005/8/layout/list1"/>
    <dgm:cxn modelId="{D1551479-FA28-420E-81E1-2F4CF514C94A}" type="presParOf" srcId="{2754466C-48B2-4122-BE68-DD93E0C4C49E}" destId="{854C66BD-29E0-454E-8820-AB25690A2A23}" srcOrd="12" destOrd="0" presId="urn:microsoft.com/office/officeart/2005/8/layout/list1"/>
    <dgm:cxn modelId="{BF21E2B3-F97C-431B-A8E2-3C6D2AD75D71}" type="presParOf" srcId="{854C66BD-29E0-454E-8820-AB25690A2A23}" destId="{CCF972AD-3E59-4713-8CA5-668FC96CB6D4}" srcOrd="0" destOrd="0" presId="urn:microsoft.com/office/officeart/2005/8/layout/list1"/>
    <dgm:cxn modelId="{651FD1BB-10BD-458E-802B-228BA6438DE0}" type="presParOf" srcId="{854C66BD-29E0-454E-8820-AB25690A2A23}" destId="{9A89833F-EEB6-4B90-A816-4335AB7573D1}" srcOrd="1" destOrd="0" presId="urn:microsoft.com/office/officeart/2005/8/layout/list1"/>
    <dgm:cxn modelId="{8E40AA31-AA9D-491E-97EE-199612BBD448}" type="presParOf" srcId="{2754466C-48B2-4122-BE68-DD93E0C4C49E}" destId="{EADEB285-9AA1-4523-9246-E856E311DF0F}" srcOrd="13" destOrd="0" presId="urn:microsoft.com/office/officeart/2005/8/layout/list1"/>
    <dgm:cxn modelId="{10131ADC-EA3A-42A0-AF2D-8F25FC330EA9}" type="presParOf" srcId="{2754466C-48B2-4122-BE68-DD93E0C4C49E}" destId="{11F37E02-A30A-4AA4-B887-2E3D63B6583D}" srcOrd="14"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2A26-BC56-496F-9D67-DB36922A2F7F}">
      <dsp:nvSpPr>
        <dsp:cNvPr id="0" name=""/>
        <dsp:cNvSpPr/>
      </dsp:nvSpPr>
      <dsp:spPr>
        <a:xfrm>
          <a:off x="2607773" y="2555163"/>
          <a:ext cx="1718652" cy="1718652"/>
        </a:xfrm>
        <a:prstGeom prst="ellipse">
          <a:avLst/>
        </a:prstGeom>
        <a:solidFill>
          <a:schemeClr val="bg2">
            <a:lumMod val="5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Rate Design</a:t>
          </a:r>
          <a:endParaRPr lang="en-US" sz="1600" b="1" kern="1200" dirty="0"/>
        </a:p>
      </dsp:txBody>
      <dsp:txXfrm>
        <a:off x="2607773" y="2555163"/>
        <a:ext cx="1718652" cy="1718652"/>
      </dsp:txXfrm>
    </dsp:sp>
    <dsp:sp modelId="{079F9B41-5E5E-4C8D-B476-29B708027956}">
      <dsp:nvSpPr>
        <dsp:cNvPr id="0" name=""/>
        <dsp:cNvSpPr/>
      </dsp:nvSpPr>
      <dsp:spPr>
        <a:xfrm rot="10800000">
          <a:off x="603417" y="3169581"/>
          <a:ext cx="1894117" cy="489815"/>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F53ADD-2304-4910-B96D-BA0AE59A1E4C}">
      <dsp:nvSpPr>
        <dsp:cNvPr id="0" name=""/>
        <dsp:cNvSpPr/>
      </dsp:nvSpPr>
      <dsp:spPr>
        <a:xfrm>
          <a:off x="1888" y="2933267"/>
          <a:ext cx="1203056" cy="962445"/>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smtClean="0"/>
            <a:t>Water</a:t>
          </a:r>
        </a:p>
        <a:p>
          <a:pPr lvl="0" algn="ctr" defTabSz="577850">
            <a:lnSpc>
              <a:spcPct val="90000"/>
            </a:lnSpc>
            <a:spcBef>
              <a:spcPct val="0"/>
            </a:spcBef>
            <a:spcAft>
              <a:spcPct val="35000"/>
            </a:spcAft>
          </a:pPr>
          <a:r>
            <a:rPr lang="en-US" sz="1300" kern="1200" dirty="0" smtClean="0"/>
            <a:t> Conservation</a:t>
          </a:r>
          <a:endParaRPr lang="en-US" sz="1300" kern="1200" dirty="0"/>
        </a:p>
      </dsp:txBody>
      <dsp:txXfrm>
        <a:off x="1888" y="2933267"/>
        <a:ext cx="1203056" cy="962445"/>
      </dsp:txXfrm>
    </dsp:sp>
    <dsp:sp modelId="{BA02755C-D92E-4498-944A-F10132B3B762}">
      <dsp:nvSpPr>
        <dsp:cNvPr id="0" name=""/>
        <dsp:cNvSpPr/>
      </dsp:nvSpPr>
      <dsp:spPr>
        <a:xfrm rot="12600000">
          <a:off x="860196" y="2211269"/>
          <a:ext cx="1894117" cy="489815"/>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AB7813-FA49-4503-A6A4-C37F885A2343}">
      <dsp:nvSpPr>
        <dsp:cNvPr id="0" name=""/>
        <dsp:cNvSpPr/>
      </dsp:nvSpPr>
      <dsp:spPr>
        <a:xfrm>
          <a:off x="385549" y="1501425"/>
          <a:ext cx="1203056" cy="962445"/>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smtClean="0"/>
            <a:t>Equitability</a:t>
          </a:r>
          <a:endParaRPr lang="en-US" sz="1300" kern="1200" dirty="0"/>
        </a:p>
      </dsp:txBody>
      <dsp:txXfrm>
        <a:off x="385549" y="1501425"/>
        <a:ext cx="1203056" cy="962445"/>
      </dsp:txXfrm>
    </dsp:sp>
    <dsp:sp modelId="{448A88BD-3687-404D-BFAE-F3DACB395F3A}">
      <dsp:nvSpPr>
        <dsp:cNvPr id="0" name=""/>
        <dsp:cNvSpPr/>
      </dsp:nvSpPr>
      <dsp:spPr>
        <a:xfrm rot="14400000">
          <a:off x="1561729" y="1509736"/>
          <a:ext cx="1894117" cy="489815"/>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DF14E76-5A4D-458C-B888-C82647FA0497}">
      <dsp:nvSpPr>
        <dsp:cNvPr id="0" name=""/>
        <dsp:cNvSpPr/>
      </dsp:nvSpPr>
      <dsp:spPr>
        <a:xfrm>
          <a:off x="1433730" y="453244"/>
          <a:ext cx="1203056" cy="962445"/>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smtClean="0"/>
            <a:t>Affordability</a:t>
          </a:r>
          <a:endParaRPr lang="en-US" sz="1300" kern="1200" dirty="0"/>
        </a:p>
      </dsp:txBody>
      <dsp:txXfrm>
        <a:off x="1433730" y="453244"/>
        <a:ext cx="1203056" cy="962445"/>
      </dsp:txXfrm>
    </dsp:sp>
    <dsp:sp modelId="{0C024E7A-66F5-431B-A7D6-B8B40D8B070A}">
      <dsp:nvSpPr>
        <dsp:cNvPr id="0" name=""/>
        <dsp:cNvSpPr/>
      </dsp:nvSpPr>
      <dsp:spPr>
        <a:xfrm rot="16200000">
          <a:off x="2520041" y="1252957"/>
          <a:ext cx="1894117" cy="489815"/>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1D443E-7B19-407D-AB7A-81FBA53D0468}">
      <dsp:nvSpPr>
        <dsp:cNvPr id="0" name=""/>
        <dsp:cNvSpPr/>
      </dsp:nvSpPr>
      <dsp:spPr>
        <a:xfrm>
          <a:off x="2865571" y="69584"/>
          <a:ext cx="1203056" cy="962445"/>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smtClean="0"/>
            <a:t>Easy to </a:t>
          </a:r>
        </a:p>
        <a:p>
          <a:pPr lvl="0" algn="ctr" defTabSz="577850">
            <a:lnSpc>
              <a:spcPct val="90000"/>
            </a:lnSpc>
            <a:spcBef>
              <a:spcPct val="0"/>
            </a:spcBef>
            <a:spcAft>
              <a:spcPct val="35000"/>
            </a:spcAft>
          </a:pPr>
          <a:r>
            <a:rPr lang="en-US" sz="1300" kern="1200" dirty="0" smtClean="0"/>
            <a:t>Implement</a:t>
          </a:r>
          <a:endParaRPr lang="en-US" sz="1300" kern="1200" dirty="0"/>
        </a:p>
      </dsp:txBody>
      <dsp:txXfrm>
        <a:off x="2865571" y="69584"/>
        <a:ext cx="1203056" cy="962445"/>
      </dsp:txXfrm>
    </dsp:sp>
    <dsp:sp modelId="{83E2F901-E5A1-404C-8CD5-96A2712D53DB}">
      <dsp:nvSpPr>
        <dsp:cNvPr id="0" name=""/>
        <dsp:cNvSpPr/>
      </dsp:nvSpPr>
      <dsp:spPr>
        <a:xfrm rot="18000000">
          <a:off x="3478353" y="1509736"/>
          <a:ext cx="1894117" cy="489815"/>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177AA3-2702-4637-8201-77B4BE43EAAA}">
      <dsp:nvSpPr>
        <dsp:cNvPr id="0" name=""/>
        <dsp:cNvSpPr/>
      </dsp:nvSpPr>
      <dsp:spPr>
        <a:xfrm>
          <a:off x="4297413" y="453244"/>
          <a:ext cx="1203056" cy="962445"/>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smtClean="0"/>
            <a:t>Revenue Stability</a:t>
          </a:r>
          <a:endParaRPr lang="en-US" sz="1300" kern="1200" dirty="0"/>
        </a:p>
      </dsp:txBody>
      <dsp:txXfrm>
        <a:off x="4297413" y="453244"/>
        <a:ext cx="1203056" cy="962445"/>
      </dsp:txXfrm>
    </dsp:sp>
    <dsp:sp modelId="{E4061A9D-8F97-4C32-8D7C-C00307BF8F73}">
      <dsp:nvSpPr>
        <dsp:cNvPr id="0" name=""/>
        <dsp:cNvSpPr/>
      </dsp:nvSpPr>
      <dsp:spPr>
        <a:xfrm rot="19800000">
          <a:off x="4179886" y="2211269"/>
          <a:ext cx="1894117" cy="489815"/>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E7A74D-7029-4EAF-ADBF-A1A45356BDED}">
      <dsp:nvSpPr>
        <dsp:cNvPr id="0" name=""/>
        <dsp:cNvSpPr/>
      </dsp:nvSpPr>
      <dsp:spPr>
        <a:xfrm>
          <a:off x="5345593" y="1501425"/>
          <a:ext cx="1203056" cy="962445"/>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smtClean="0"/>
            <a:t>Adequate Revenue</a:t>
          </a:r>
          <a:endParaRPr lang="en-US" sz="1300" kern="1200" dirty="0"/>
        </a:p>
      </dsp:txBody>
      <dsp:txXfrm>
        <a:off x="5345593" y="1501425"/>
        <a:ext cx="1203056" cy="962445"/>
      </dsp:txXfrm>
    </dsp:sp>
    <dsp:sp modelId="{53A8DC00-00E3-4EA1-996E-B571CD5164DE}">
      <dsp:nvSpPr>
        <dsp:cNvPr id="0" name=""/>
        <dsp:cNvSpPr/>
      </dsp:nvSpPr>
      <dsp:spPr>
        <a:xfrm>
          <a:off x="4436665" y="3169581"/>
          <a:ext cx="1894117" cy="489815"/>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23E75E8-FD6B-46DC-8289-E060EFD6347A}">
      <dsp:nvSpPr>
        <dsp:cNvPr id="0" name=""/>
        <dsp:cNvSpPr/>
      </dsp:nvSpPr>
      <dsp:spPr>
        <a:xfrm>
          <a:off x="5729254" y="2933267"/>
          <a:ext cx="1203056" cy="962445"/>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smtClean="0"/>
            <a:t>Public Understanding</a:t>
          </a:r>
          <a:endParaRPr lang="en-US" sz="1300" kern="1200" dirty="0"/>
        </a:p>
      </dsp:txBody>
      <dsp:txXfrm>
        <a:off x="5729254" y="2933267"/>
        <a:ext cx="1203056" cy="96244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3F93E47-E99F-48A2-BFB3-8DA40C0D64F9}">
      <dsp:nvSpPr>
        <dsp:cNvPr id="0" name=""/>
        <dsp:cNvSpPr/>
      </dsp:nvSpPr>
      <dsp:spPr>
        <a:xfrm>
          <a:off x="0" y="260016"/>
          <a:ext cx="7467600" cy="428400"/>
        </a:xfrm>
        <a:prstGeom prst="rect">
          <a:avLst/>
        </a:prstGeom>
        <a:solidFill>
          <a:srgbClr val="DBF5F9">
            <a:alpha val="89804"/>
          </a:srgb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97596E-2407-4977-98E0-B5F262560038}">
      <dsp:nvSpPr>
        <dsp:cNvPr id="0" name=""/>
        <dsp:cNvSpPr/>
      </dsp:nvSpPr>
      <dsp:spPr>
        <a:xfrm>
          <a:off x="373380" y="2259"/>
          <a:ext cx="5227320" cy="50184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580" tIns="0" rIns="197580" bIns="0" numCol="1" spcCol="1270" anchor="ctr" anchorCtr="0">
          <a:noAutofit/>
        </a:bodyPr>
        <a:lstStyle/>
        <a:p>
          <a:pPr lvl="0" algn="l" defTabSz="800100">
            <a:lnSpc>
              <a:spcPct val="90000"/>
            </a:lnSpc>
            <a:spcBef>
              <a:spcPct val="0"/>
            </a:spcBef>
            <a:spcAft>
              <a:spcPct val="35000"/>
            </a:spcAft>
          </a:pPr>
          <a:r>
            <a:rPr lang="en-US" sz="1800" kern="1200" dirty="0" smtClean="0"/>
            <a:t>Reduce annual average use</a:t>
          </a:r>
          <a:endParaRPr lang="en-US" sz="1800" kern="1200" dirty="0"/>
        </a:p>
      </dsp:txBody>
      <dsp:txXfrm>
        <a:off x="373380" y="2259"/>
        <a:ext cx="5227320" cy="501840"/>
      </dsp:txXfrm>
    </dsp:sp>
    <dsp:sp modelId="{A1D03771-E19E-41E9-9804-7B6CA328F1DD}">
      <dsp:nvSpPr>
        <dsp:cNvPr id="0" name=""/>
        <dsp:cNvSpPr/>
      </dsp:nvSpPr>
      <dsp:spPr>
        <a:xfrm>
          <a:off x="0" y="1024299"/>
          <a:ext cx="7467600" cy="4284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15373A-7F63-404A-AEE3-FF949906A785}">
      <dsp:nvSpPr>
        <dsp:cNvPr id="0" name=""/>
        <dsp:cNvSpPr/>
      </dsp:nvSpPr>
      <dsp:spPr>
        <a:xfrm>
          <a:off x="373380" y="773379"/>
          <a:ext cx="5227320" cy="50184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580" tIns="0" rIns="197580" bIns="0" numCol="1" spcCol="1270" anchor="ctr" anchorCtr="0">
          <a:noAutofit/>
        </a:bodyPr>
        <a:lstStyle/>
        <a:p>
          <a:pPr lvl="0" algn="l" defTabSz="800100">
            <a:lnSpc>
              <a:spcPct val="90000"/>
            </a:lnSpc>
            <a:spcBef>
              <a:spcPct val="0"/>
            </a:spcBef>
            <a:spcAft>
              <a:spcPct val="35000"/>
            </a:spcAft>
          </a:pPr>
          <a:r>
            <a:rPr lang="en-US" sz="1800" kern="1200" dirty="0" smtClean="0"/>
            <a:t>Limit peak demand</a:t>
          </a:r>
        </a:p>
      </dsp:txBody>
      <dsp:txXfrm>
        <a:off x="373380" y="773379"/>
        <a:ext cx="5227320" cy="501840"/>
      </dsp:txXfrm>
    </dsp:sp>
    <dsp:sp modelId="{D5F0BE27-9902-4C8A-A81D-8DFD68665F8E}">
      <dsp:nvSpPr>
        <dsp:cNvPr id="0" name=""/>
        <dsp:cNvSpPr/>
      </dsp:nvSpPr>
      <dsp:spPr>
        <a:xfrm>
          <a:off x="0" y="1795419"/>
          <a:ext cx="7467600" cy="4284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449DB5-9C08-4EA4-BCD0-A2945766A4CF}">
      <dsp:nvSpPr>
        <dsp:cNvPr id="0" name=""/>
        <dsp:cNvSpPr/>
      </dsp:nvSpPr>
      <dsp:spPr>
        <a:xfrm>
          <a:off x="373380" y="1544499"/>
          <a:ext cx="5227320" cy="50184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580" tIns="0" rIns="197580" bIns="0" numCol="1" spcCol="1270" anchor="ctr" anchorCtr="0">
          <a:noAutofit/>
        </a:bodyPr>
        <a:lstStyle/>
        <a:p>
          <a:pPr lvl="0" algn="l" defTabSz="800100">
            <a:lnSpc>
              <a:spcPct val="90000"/>
            </a:lnSpc>
            <a:spcBef>
              <a:spcPct val="0"/>
            </a:spcBef>
            <a:spcAft>
              <a:spcPct val="35000"/>
            </a:spcAft>
          </a:pPr>
          <a:r>
            <a:rPr lang="en-US" sz="1800" kern="1200" dirty="0" smtClean="0"/>
            <a:t>Achieve long-term or seasonal savings</a:t>
          </a:r>
        </a:p>
      </dsp:txBody>
      <dsp:txXfrm>
        <a:off x="373380" y="1544499"/>
        <a:ext cx="5227320" cy="501840"/>
      </dsp:txXfrm>
    </dsp:sp>
    <dsp:sp modelId="{11F37E02-A30A-4AA4-B887-2E3D63B6583D}">
      <dsp:nvSpPr>
        <dsp:cNvPr id="0" name=""/>
        <dsp:cNvSpPr/>
      </dsp:nvSpPr>
      <dsp:spPr>
        <a:xfrm>
          <a:off x="0" y="2566540"/>
          <a:ext cx="7467600" cy="4284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89833F-EEB6-4B90-A816-4335AB7573D1}">
      <dsp:nvSpPr>
        <dsp:cNvPr id="0" name=""/>
        <dsp:cNvSpPr/>
      </dsp:nvSpPr>
      <dsp:spPr>
        <a:xfrm>
          <a:off x="373380" y="2315620"/>
          <a:ext cx="5227320" cy="50184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580" tIns="0" rIns="197580" bIns="0" numCol="1" spcCol="1270" anchor="ctr" anchorCtr="0">
          <a:noAutofit/>
        </a:bodyPr>
        <a:lstStyle/>
        <a:p>
          <a:pPr lvl="0" algn="l" defTabSz="800100">
            <a:lnSpc>
              <a:spcPct val="90000"/>
            </a:lnSpc>
            <a:spcBef>
              <a:spcPct val="0"/>
            </a:spcBef>
            <a:spcAft>
              <a:spcPct val="35000"/>
            </a:spcAft>
          </a:pPr>
          <a:r>
            <a:rPr lang="en-US" sz="1800" kern="1200" dirty="0" smtClean="0"/>
            <a:t>Target one or more customer classes</a:t>
          </a:r>
        </a:p>
      </dsp:txBody>
      <dsp:txXfrm>
        <a:off x="373380" y="2315620"/>
        <a:ext cx="5227320" cy="501840"/>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5.xml.rels><?xml version="1.0" encoding="UTF-8" standalone="yes"?>
<Relationships xmlns="http://schemas.openxmlformats.org/package/2006/relationships"><Relationship Id="rId1" Type="http://schemas.openxmlformats.org/officeDocument/2006/relationships/image" Target="../media/image10.png"/></Relationships>
</file>

<file path=ppt/drawings/_rels/drawing6.xml.rels><?xml version="1.0" encoding="UTF-8" standalone="yes"?>
<Relationships xmlns="http://schemas.openxmlformats.org/package/2006/relationships"><Relationship Id="rId1" Type="http://schemas.openxmlformats.org/officeDocument/2006/relationships/image" Target="../media/image10.png"/></Relationships>
</file>

<file path=ppt/drawings/drawing1.xml><?xml version="1.0" encoding="utf-8"?>
<c:userShapes xmlns:c="http://schemas.openxmlformats.org/drawingml/2006/chart">
  <cdr:relSizeAnchor xmlns:cdr="http://schemas.openxmlformats.org/drawingml/2006/chartDrawing">
    <cdr:from>
      <cdr:x>0.10371</cdr:x>
      <cdr:y>0.69778</cdr:y>
    </cdr:from>
    <cdr:to>
      <cdr:x>0.38071</cdr:x>
      <cdr:y>0.69778</cdr:y>
    </cdr:to>
    <cdr:sp macro="" textlink="">
      <cdr:nvSpPr>
        <cdr:cNvPr id="3" name="Straight Connector 2"/>
        <cdr:cNvSpPr/>
      </cdr:nvSpPr>
      <cdr:spPr>
        <a:xfrm xmlns:a="http://schemas.openxmlformats.org/drawingml/2006/main" flipV="1">
          <a:off x="379330" y="1595125"/>
          <a:ext cx="1013155" cy="0"/>
        </a:xfrm>
        <a:prstGeom xmlns:a="http://schemas.openxmlformats.org/drawingml/2006/main" prst="line">
          <a:avLst/>
        </a:prstGeom>
        <a:ln xmlns:a="http://schemas.openxmlformats.org/drawingml/2006/main" w="50800">
          <a:solidFill>
            <a:schemeClr val="bg1"/>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dirty="0"/>
        </a:p>
      </cdr:txBody>
    </cdr:sp>
  </cdr:relSizeAnchor>
  <cdr:relSizeAnchor xmlns:cdr="http://schemas.openxmlformats.org/drawingml/2006/chartDrawing">
    <cdr:from>
      <cdr:x>0.37996</cdr:x>
      <cdr:y>0.49762</cdr:y>
    </cdr:from>
    <cdr:to>
      <cdr:x>0.38015</cdr:x>
      <cdr:y>0.70962</cdr:y>
    </cdr:to>
    <cdr:sp macro="" textlink="">
      <cdr:nvSpPr>
        <cdr:cNvPr id="7" name="Straight Connector 6"/>
        <cdr:cNvSpPr/>
      </cdr:nvSpPr>
      <cdr:spPr>
        <a:xfrm xmlns:a="http://schemas.openxmlformats.org/drawingml/2006/main" rot="5400000">
          <a:off x="1147757" y="1379527"/>
          <a:ext cx="484632" cy="695"/>
        </a:xfrm>
        <a:prstGeom xmlns:a="http://schemas.openxmlformats.org/drawingml/2006/main" prst="line">
          <a:avLst/>
        </a:prstGeom>
        <a:ln xmlns:a="http://schemas.openxmlformats.org/drawingml/2006/main" w="50800">
          <a:solidFill>
            <a:schemeClr val="bg1"/>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dirty="0"/>
        </a:p>
      </cdr:txBody>
    </cdr:sp>
  </cdr:relSizeAnchor>
  <cdr:relSizeAnchor xmlns:cdr="http://schemas.openxmlformats.org/drawingml/2006/chartDrawing">
    <cdr:from>
      <cdr:x>0.37837</cdr:x>
      <cdr:y>0.50815</cdr:y>
    </cdr:from>
    <cdr:to>
      <cdr:x>0.65337</cdr:x>
      <cdr:y>0.50828</cdr:y>
    </cdr:to>
    <cdr:sp macro="" textlink="">
      <cdr:nvSpPr>
        <cdr:cNvPr id="9" name="Straight Connector 8"/>
        <cdr:cNvSpPr/>
      </cdr:nvSpPr>
      <cdr:spPr>
        <a:xfrm xmlns:a="http://schemas.openxmlformats.org/drawingml/2006/main" flipV="1">
          <a:off x="1383940" y="1161635"/>
          <a:ext cx="1005840" cy="298"/>
        </a:xfrm>
        <a:prstGeom xmlns:a="http://schemas.openxmlformats.org/drawingml/2006/main" prst="line">
          <a:avLst/>
        </a:prstGeom>
        <a:ln xmlns:a="http://schemas.openxmlformats.org/drawingml/2006/main" w="50800">
          <a:solidFill>
            <a:schemeClr val="bg1"/>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dirty="0"/>
        </a:p>
      </cdr:txBody>
    </cdr:sp>
  </cdr:relSizeAnchor>
  <cdr:relSizeAnchor xmlns:cdr="http://schemas.openxmlformats.org/drawingml/2006/chartDrawing">
    <cdr:from>
      <cdr:x>0.64649</cdr:x>
      <cdr:y>0.31003</cdr:y>
    </cdr:from>
    <cdr:to>
      <cdr:x>0.64667</cdr:x>
      <cdr:y>0.51003</cdr:y>
    </cdr:to>
    <cdr:sp macro="" textlink="">
      <cdr:nvSpPr>
        <cdr:cNvPr id="11" name="Straight Connector 10"/>
        <cdr:cNvSpPr/>
      </cdr:nvSpPr>
      <cdr:spPr>
        <a:xfrm xmlns:a="http://schemas.openxmlformats.org/drawingml/2006/main" rot="5400000">
          <a:off x="2136341" y="936992"/>
          <a:ext cx="457200" cy="658"/>
        </a:xfrm>
        <a:prstGeom xmlns:a="http://schemas.openxmlformats.org/drawingml/2006/main" prst="line">
          <a:avLst/>
        </a:prstGeom>
        <a:ln xmlns:a="http://schemas.openxmlformats.org/drawingml/2006/main" w="50800">
          <a:solidFill>
            <a:schemeClr val="bg1"/>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dirty="0"/>
        </a:p>
      </cdr:txBody>
    </cdr:sp>
  </cdr:relSizeAnchor>
  <cdr:relSizeAnchor xmlns:cdr="http://schemas.openxmlformats.org/drawingml/2006/chartDrawing">
    <cdr:from>
      <cdr:x>0.6408</cdr:x>
      <cdr:y>0.32003</cdr:y>
    </cdr:from>
    <cdr:to>
      <cdr:x>0.91779</cdr:x>
      <cdr:y>0.32003</cdr:y>
    </cdr:to>
    <cdr:sp macro="" textlink="">
      <cdr:nvSpPr>
        <cdr:cNvPr id="14" name="Straight Connector 13"/>
        <cdr:cNvSpPr/>
      </cdr:nvSpPr>
      <cdr:spPr>
        <a:xfrm xmlns:a="http://schemas.openxmlformats.org/drawingml/2006/main" flipV="1">
          <a:off x="2343777" y="731589"/>
          <a:ext cx="1013118" cy="0"/>
        </a:xfrm>
        <a:prstGeom xmlns:a="http://schemas.openxmlformats.org/drawingml/2006/main" prst="line">
          <a:avLst/>
        </a:prstGeom>
        <a:ln xmlns:a="http://schemas.openxmlformats.org/drawingml/2006/main" w="50800">
          <a:solidFill>
            <a:schemeClr val="bg1"/>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dirty="0"/>
        </a:p>
      </cdr:txBody>
    </cdr:sp>
  </cdr:relSizeAnchor>
</c:userShapes>
</file>

<file path=ppt/drawings/drawing2.xml><?xml version="1.0" encoding="utf-8"?>
<c:userShapes xmlns:c="http://schemas.openxmlformats.org/drawingml/2006/chart">
  <cdr:relSizeAnchor xmlns:cdr="http://schemas.openxmlformats.org/drawingml/2006/chartDrawing">
    <cdr:from>
      <cdr:x>0.1068</cdr:x>
      <cdr:y>0.31549</cdr:y>
    </cdr:from>
    <cdr:to>
      <cdr:x>0.3838</cdr:x>
      <cdr:y>0.31549</cdr:y>
    </cdr:to>
    <cdr:sp macro="" textlink="">
      <cdr:nvSpPr>
        <cdr:cNvPr id="3" name="Straight Connector 2"/>
        <cdr:cNvSpPr/>
      </cdr:nvSpPr>
      <cdr:spPr>
        <a:xfrm xmlns:a="http://schemas.openxmlformats.org/drawingml/2006/main" flipV="1">
          <a:off x="390646" y="721214"/>
          <a:ext cx="1013155" cy="0"/>
        </a:xfrm>
        <a:prstGeom xmlns:a="http://schemas.openxmlformats.org/drawingml/2006/main" prst="line">
          <a:avLst/>
        </a:prstGeom>
        <a:ln xmlns:a="http://schemas.openxmlformats.org/drawingml/2006/main" w="50800">
          <a:solidFill>
            <a:schemeClr val="bg1"/>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dirty="0"/>
        </a:p>
      </cdr:txBody>
    </cdr:sp>
  </cdr:relSizeAnchor>
  <cdr:relSizeAnchor xmlns:cdr="http://schemas.openxmlformats.org/drawingml/2006/chartDrawing">
    <cdr:from>
      <cdr:x>0.38862</cdr:x>
      <cdr:y>0.30366</cdr:y>
    </cdr:from>
    <cdr:to>
      <cdr:x>0.38881</cdr:x>
      <cdr:y>0.50366</cdr:y>
    </cdr:to>
    <cdr:sp macro="" textlink="">
      <cdr:nvSpPr>
        <cdr:cNvPr id="7" name="Straight Connector 6"/>
        <cdr:cNvSpPr/>
      </cdr:nvSpPr>
      <cdr:spPr>
        <a:xfrm xmlns:a="http://schemas.openxmlformats.org/drawingml/2006/main" rot="5400000">
          <a:off x="1193175" y="922430"/>
          <a:ext cx="457200" cy="694"/>
        </a:xfrm>
        <a:prstGeom xmlns:a="http://schemas.openxmlformats.org/drawingml/2006/main" prst="line">
          <a:avLst/>
        </a:prstGeom>
        <a:ln xmlns:a="http://schemas.openxmlformats.org/drawingml/2006/main" w="50800">
          <a:solidFill>
            <a:schemeClr val="bg1"/>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dirty="0"/>
        </a:p>
      </cdr:txBody>
    </cdr:sp>
  </cdr:relSizeAnchor>
  <cdr:relSizeAnchor xmlns:cdr="http://schemas.openxmlformats.org/drawingml/2006/chartDrawing">
    <cdr:from>
      <cdr:x>0.38183</cdr:x>
      <cdr:y>0.50775</cdr:y>
    </cdr:from>
    <cdr:to>
      <cdr:x>0.64549</cdr:x>
      <cdr:y>0.50788</cdr:y>
    </cdr:to>
    <cdr:sp macro="" textlink="">
      <cdr:nvSpPr>
        <cdr:cNvPr id="9" name="Straight Connector 8"/>
        <cdr:cNvSpPr/>
      </cdr:nvSpPr>
      <cdr:spPr>
        <a:xfrm xmlns:a="http://schemas.openxmlformats.org/drawingml/2006/main" flipV="1">
          <a:off x="1396596" y="1160721"/>
          <a:ext cx="964363" cy="297"/>
        </a:xfrm>
        <a:prstGeom xmlns:a="http://schemas.openxmlformats.org/drawingml/2006/main" prst="line">
          <a:avLst/>
        </a:prstGeom>
        <a:ln xmlns:a="http://schemas.openxmlformats.org/drawingml/2006/main" w="50800">
          <a:solidFill>
            <a:schemeClr val="bg1"/>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dirty="0"/>
        </a:p>
      </cdr:txBody>
    </cdr:sp>
  </cdr:relSizeAnchor>
  <cdr:relSizeAnchor xmlns:cdr="http://schemas.openxmlformats.org/drawingml/2006/chartDrawing">
    <cdr:from>
      <cdr:x>0.65154</cdr:x>
      <cdr:y>0.49721</cdr:y>
    </cdr:from>
    <cdr:to>
      <cdr:x>0.65172</cdr:x>
      <cdr:y>0.70921</cdr:y>
    </cdr:to>
    <cdr:sp macro="" textlink="">
      <cdr:nvSpPr>
        <cdr:cNvPr id="11" name="Straight Connector 10"/>
        <cdr:cNvSpPr/>
      </cdr:nvSpPr>
      <cdr:spPr>
        <a:xfrm xmlns:a="http://schemas.openxmlformats.org/drawingml/2006/main" rot="5400000">
          <a:off x="2141097" y="1378603"/>
          <a:ext cx="484632" cy="658"/>
        </a:xfrm>
        <a:prstGeom xmlns:a="http://schemas.openxmlformats.org/drawingml/2006/main" prst="line">
          <a:avLst/>
        </a:prstGeom>
        <a:ln xmlns:a="http://schemas.openxmlformats.org/drawingml/2006/main" w="50800">
          <a:solidFill>
            <a:schemeClr val="bg1"/>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dirty="0"/>
        </a:p>
      </cdr:txBody>
    </cdr:sp>
  </cdr:relSizeAnchor>
  <cdr:relSizeAnchor xmlns:cdr="http://schemas.openxmlformats.org/drawingml/2006/chartDrawing">
    <cdr:from>
      <cdr:x>0.64483</cdr:x>
      <cdr:y>0.69971</cdr:y>
    </cdr:from>
    <cdr:to>
      <cdr:x>0.92182</cdr:x>
      <cdr:y>0.69971</cdr:y>
    </cdr:to>
    <cdr:sp macro="" textlink="">
      <cdr:nvSpPr>
        <cdr:cNvPr id="14" name="Straight Connector 13"/>
        <cdr:cNvSpPr/>
      </cdr:nvSpPr>
      <cdr:spPr>
        <a:xfrm xmlns:a="http://schemas.openxmlformats.org/drawingml/2006/main" flipV="1">
          <a:off x="2358545" y="1599541"/>
          <a:ext cx="1013118" cy="0"/>
        </a:xfrm>
        <a:prstGeom xmlns:a="http://schemas.openxmlformats.org/drawingml/2006/main" prst="line">
          <a:avLst/>
        </a:prstGeom>
        <a:ln xmlns:a="http://schemas.openxmlformats.org/drawingml/2006/main" w="50800">
          <a:solidFill>
            <a:schemeClr val="bg1"/>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dirty="0"/>
        </a:p>
      </cdr:txBody>
    </cdr:sp>
  </cdr:relSizeAnchor>
</c:userShapes>
</file>

<file path=ppt/drawings/drawing3.xml><?xml version="1.0" encoding="utf-8"?>
<c:userShapes xmlns:c="http://schemas.openxmlformats.org/drawingml/2006/chart">
  <cdr:relSizeAnchor xmlns:cdr="http://schemas.openxmlformats.org/drawingml/2006/chartDrawing">
    <cdr:from>
      <cdr:x>0.10516</cdr:x>
      <cdr:y>0.51142</cdr:y>
    </cdr:from>
    <cdr:to>
      <cdr:x>0.93016</cdr:x>
      <cdr:y>0.51142</cdr:y>
    </cdr:to>
    <cdr:sp macro="" textlink="">
      <cdr:nvSpPr>
        <cdr:cNvPr id="9" name="Straight Connector 8"/>
        <cdr:cNvSpPr/>
      </cdr:nvSpPr>
      <cdr:spPr>
        <a:xfrm xmlns:a="http://schemas.openxmlformats.org/drawingml/2006/main" flipV="1">
          <a:off x="384615" y="1169114"/>
          <a:ext cx="3017520" cy="0"/>
        </a:xfrm>
        <a:prstGeom xmlns:a="http://schemas.openxmlformats.org/drawingml/2006/main" prst="line">
          <a:avLst/>
        </a:prstGeom>
        <a:ln xmlns:a="http://schemas.openxmlformats.org/drawingml/2006/main" w="50800">
          <a:solidFill>
            <a:schemeClr val="bg1"/>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dirty="0"/>
        </a:p>
      </cdr:txBody>
    </cdr:sp>
  </cdr:relSizeAnchor>
</c:userShapes>
</file>

<file path=ppt/drawings/drawing4.xml><?xml version="1.0" encoding="utf-8"?>
<c:userShapes xmlns:c="http://schemas.openxmlformats.org/drawingml/2006/chart">
  <cdr:relSizeAnchor xmlns:cdr="http://schemas.openxmlformats.org/drawingml/2006/chartDrawing">
    <cdr:from>
      <cdr:x>0.10501</cdr:x>
      <cdr:y>0.69778</cdr:y>
    </cdr:from>
    <cdr:to>
      <cdr:x>0.38201</cdr:x>
      <cdr:y>0.69778</cdr:y>
    </cdr:to>
    <cdr:sp macro="" textlink="">
      <cdr:nvSpPr>
        <cdr:cNvPr id="3" name="Straight Connector 2"/>
        <cdr:cNvSpPr/>
      </cdr:nvSpPr>
      <cdr:spPr>
        <a:xfrm xmlns:a="http://schemas.openxmlformats.org/drawingml/2006/main" flipV="1">
          <a:off x="384078" y="1595125"/>
          <a:ext cx="1013155" cy="0"/>
        </a:xfrm>
        <a:prstGeom xmlns:a="http://schemas.openxmlformats.org/drawingml/2006/main" prst="line">
          <a:avLst/>
        </a:prstGeom>
        <a:ln xmlns:a="http://schemas.openxmlformats.org/drawingml/2006/main" w="50800">
          <a:solidFill>
            <a:schemeClr val="bg1"/>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dirty="0"/>
        </a:p>
      </cdr:txBody>
    </cdr:sp>
  </cdr:relSizeAnchor>
  <cdr:relSizeAnchor xmlns:cdr="http://schemas.openxmlformats.org/drawingml/2006/chartDrawing">
    <cdr:from>
      <cdr:x>0.38386</cdr:x>
      <cdr:y>0.49553</cdr:y>
    </cdr:from>
    <cdr:to>
      <cdr:x>0.38405</cdr:x>
      <cdr:y>0.70753</cdr:y>
    </cdr:to>
    <cdr:sp macro="" textlink="">
      <cdr:nvSpPr>
        <cdr:cNvPr id="7" name="Straight Connector 6"/>
        <cdr:cNvSpPr/>
      </cdr:nvSpPr>
      <cdr:spPr>
        <a:xfrm xmlns:a="http://schemas.openxmlformats.org/drawingml/2006/main" rot="5400000">
          <a:off x="1162043" y="1374758"/>
          <a:ext cx="484632" cy="695"/>
        </a:xfrm>
        <a:prstGeom xmlns:a="http://schemas.openxmlformats.org/drawingml/2006/main" prst="line">
          <a:avLst/>
        </a:prstGeom>
        <a:ln xmlns:a="http://schemas.openxmlformats.org/drawingml/2006/main" w="50800">
          <a:solidFill>
            <a:schemeClr val="bg1"/>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dirty="0"/>
        </a:p>
      </cdr:txBody>
    </cdr:sp>
  </cdr:relSizeAnchor>
  <cdr:relSizeAnchor xmlns:cdr="http://schemas.openxmlformats.org/drawingml/2006/chartDrawing">
    <cdr:from>
      <cdr:x>0.37968</cdr:x>
      <cdr:y>0.50711</cdr:y>
    </cdr:from>
    <cdr:to>
      <cdr:x>0.64334</cdr:x>
      <cdr:y>0.50724</cdr:y>
    </cdr:to>
    <cdr:sp macro="" textlink="">
      <cdr:nvSpPr>
        <cdr:cNvPr id="9" name="Straight Connector 8"/>
        <cdr:cNvSpPr/>
      </cdr:nvSpPr>
      <cdr:spPr>
        <a:xfrm xmlns:a="http://schemas.openxmlformats.org/drawingml/2006/main" flipV="1">
          <a:off x="1388704" y="1159253"/>
          <a:ext cx="964363" cy="298"/>
        </a:xfrm>
        <a:prstGeom xmlns:a="http://schemas.openxmlformats.org/drawingml/2006/main" prst="line">
          <a:avLst/>
        </a:prstGeom>
        <a:ln xmlns:a="http://schemas.openxmlformats.org/drawingml/2006/main" w="50800">
          <a:solidFill>
            <a:schemeClr val="bg1"/>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dirty="0"/>
        </a:p>
      </cdr:txBody>
    </cdr:sp>
  </cdr:relSizeAnchor>
  <cdr:relSizeAnchor xmlns:cdr="http://schemas.openxmlformats.org/drawingml/2006/chartDrawing">
    <cdr:from>
      <cdr:x>0.64259</cdr:x>
      <cdr:y>0.49682</cdr:y>
    </cdr:from>
    <cdr:to>
      <cdr:x>0.64277</cdr:x>
      <cdr:y>0.70882</cdr:y>
    </cdr:to>
    <cdr:sp macro="" textlink="">
      <cdr:nvSpPr>
        <cdr:cNvPr id="11" name="Straight Connector 10"/>
        <cdr:cNvSpPr/>
      </cdr:nvSpPr>
      <cdr:spPr>
        <a:xfrm xmlns:a="http://schemas.openxmlformats.org/drawingml/2006/main" rot="5400000">
          <a:off x="2108337" y="1377726"/>
          <a:ext cx="484632" cy="658"/>
        </a:xfrm>
        <a:prstGeom xmlns:a="http://schemas.openxmlformats.org/drawingml/2006/main" prst="line">
          <a:avLst/>
        </a:prstGeom>
        <a:ln xmlns:a="http://schemas.openxmlformats.org/drawingml/2006/main" w="50800">
          <a:solidFill>
            <a:schemeClr val="bg1"/>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dirty="0"/>
        </a:p>
      </cdr:txBody>
    </cdr:sp>
  </cdr:relSizeAnchor>
  <cdr:relSizeAnchor xmlns:cdr="http://schemas.openxmlformats.org/drawingml/2006/chartDrawing">
    <cdr:from>
      <cdr:x>0.64174</cdr:x>
      <cdr:y>0.69778</cdr:y>
    </cdr:from>
    <cdr:to>
      <cdr:x>0.91873</cdr:x>
      <cdr:y>0.69778</cdr:y>
    </cdr:to>
    <cdr:sp macro="" textlink="">
      <cdr:nvSpPr>
        <cdr:cNvPr id="14" name="Straight Connector 13"/>
        <cdr:cNvSpPr/>
      </cdr:nvSpPr>
      <cdr:spPr>
        <a:xfrm xmlns:a="http://schemas.openxmlformats.org/drawingml/2006/main" flipV="1">
          <a:off x="2347215" y="1595125"/>
          <a:ext cx="1013118" cy="0"/>
        </a:xfrm>
        <a:prstGeom xmlns:a="http://schemas.openxmlformats.org/drawingml/2006/main" prst="line">
          <a:avLst/>
        </a:prstGeom>
        <a:ln xmlns:a="http://schemas.openxmlformats.org/drawingml/2006/main" w="50800">
          <a:solidFill>
            <a:schemeClr val="bg1"/>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dirty="0"/>
        </a:p>
      </cdr:txBody>
    </cdr:sp>
  </cdr:relSizeAnchor>
</c:userShapes>
</file>

<file path=ppt/drawings/drawing5.xml><?xml version="1.0" encoding="utf-8"?>
<c:userShapes xmlns:c="http://schemas.openxmlformats.org/drawingml/2006/chart">
  <cdr:relSizeAnchor xmlns:cdr="http://schemas.openxmlformats.org/drawingml/2006/chartDrawing">
    <cdr:from>
      <cdr:x>0.05556</cdr:x>
      <cdr:y>0.10169</cdr:y>
    </cdr:from>
    <cdr:to>
      <cdr:x>0.62963</cdr:x>
      <cdr:y>0.17056</cdr:y>
    </cdr:to>
    <cdr:sp macro="" textlink="">
      <cdr:nvSpPr>
        <cdr:cNvPr id="2" name="TextBox 1"/>
        <cdr:cNvSpPr txBox="1"/>
      </cdr:nvSpPr>
      <cdr:spPr>
        <a:xfrm xmlns:a="http://schemas.openxmlformats.org/drawingml/2006/main">
          <a:off x="457200" y="457200"/>
          <a:ext cx="4724400" cy="30962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marL="0" marR="0" indent="0" algn="l" defTabSz="914400" rtl="0" eaLnBrk="1" fontAlgn="auto" latinLnBrk="0" hangingPunct="1">
            <a:lnSpc>
              <a:spcPct val="100000"/>
            </a:lnSpc>
            <a:spcBef>
              <a:spcPts val="0"/>
            </a:spcBef>
            <a:spcAft>
              <a:spcPts val="0"/>
            </a:spcAft>
            <a:buClrTx/>
            <a:buSzTx/>
            <a:buFontTx/>
            <a:buNone/>
            <a:tabLst/>
            <a:defRPr/>
          </a:pPr>
          <a:r>
            <a:rPr lang="en-US" sz="1400" b="1" i="0" baseline="0" dirty="0">
              <a:latin typeface="+mn-lt"/>
              <a:ea typeface="+mn-ea"/>
              <a:cs typeface="+mn-cs"/>
            </a:rPr>
            <a:t>Residential Water </a:t>
          </a:r>
          <a:r>
            <a:rPr lang="en-US" sz="1400" b="1" i="0" baseline="0" dirty="0" smtClean="0">
              <a:latin typeface="+mn-lt"/>
              <a:ea typeface="+mn-ea"/>
              <a:cs typeface="+mn-cs"/>
            </a:rPr>
            <a:t>Rates (</a:t>
          </a:r>
          <a:r>
            <a:rPr lang="en-US" sz="1400" b="1" i="0" baseline="0" dirty="0">
              <a:latin typeface="+mn-lt"/>
              <a:ea typeface="+mn-ea"/>
              <a:cs typeface="+mn-cs"/>
            </a:rPr>
            <a:t>Price per 1,000 Gallons)</a:t>
          </a:r>
          <a:endParaRPr lang="en-US" sz="1400" dirty="0"/>
        </a:p>
        <a:p xmlns:a="http://schemas.openxmlformats.org/drawingml/2006/main">
          <a:pPr algn="l"/>
          <a:endParaRPr lang="en-US" sz="1400" dirty="0"/>
        </a:p>
      </cdr:txBody>
    </cdr:sp>
  </cdr:relSizeAnchor>
  <cdr:relSizeAnchor xmlns:cdr="http://schemas.openxmlformats.org/drawingml/2006/chartDrawing">
    <cdr:from>
      <cdr:x>0.05199</cdr:x>
      <cdr:y>0.94215</cdr:y>
    </cdr:from>
    <cdr:to>
      <cdr:x>0.17678</cdr:x>
      <cdr:y>0.98623</cdr:y>
    </cdr:to>
    <cdr:sp macro="" textlink="">
      <cdr:nvSpPr>
        <cdr:cNvPr id="3" name="TextBox 2"/>
        <cdr:cNvSpPr txBox="1"/>
      </cdr:nvSpPr>
      <cdr:spPr>
        <a:xfrm xmlns:a="http://schemas.openxmlformats.org/drawingml/2006/main">
          <a:off x="285751" y="3257551"/>
          <a:ext cx="685800" cy="152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0.01852</cdr:x>
      <cdr:y>0.83051</cdr:y>
    </cdr:from>
    <cdr:to>
      <cdr:x>0.06705</cdr:x>
      <cdr:y>0.89938</cdr:y>
    </cdr:to>
    <cdr:sp macro="" textlink="">
      <cdr:nvSpPr>
        <cdr:cNvPr id="4" name="TextBox 3"/>
        <cdr:cNvSpPr txBox="1"/>
      </cdr:nvSpPr>
      <cdr:spPr>
        <a:xfrm xmlns:a="http://schemas.openxmlformats.org/drawingml/2006/main">
          <a:off x="152400" y="3733800"/>
          <a:ext cx="399383" cy="30962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400" dirty="0">
              <a:latin typeface="+mn-lt"/>
            </a:rPr>
            <a:t>0</a:t>
          </a:r>
          <a:endParaRPr lang="en-US" sz="1400" b="0" i="0" baseline="0" dirty="0">
            <a:latin typeface="+mn-lt"/>
            <a:ea typeface="+mn-ea"/>
            <a:cs typeface="+mn-cs"/>
          </a:endParaRPr>
        </a:p>
        <a:p xmlns:a="http://schemas.openxmlformats.org/drawingml/2006/main">
          <a:endParaRPr lang="en-US" sz="1400" dirty="0">
            <a:latin typeface="+mn-lt"/>
          </a:endParaRPr>
        </a:p>
      </cdr:txBody>
    </cdr:sp>
  </cdr:relSizeAnchor>
  <cdr:relSizeAnchor xmlns:cdr="http://schemas.openxmlformats.org/drawingml/2006/chartDrawing">
    <cdr:from>
      <cdr:x>0</cdr:x>
      <cdr:y>0</cdr:y>
    </cdr:from>
    <cdr:to>
      <cdr:x>0.00444</cdr:x>
      <cdr:y>0.00705</cdr:y>
    </cdr:to>
    <cdr:pic>
      <cdr:nvPicPr>
        <cdr:cNvPr id="6"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0.55258</cdr:x>
      <cdr:y>0.83171</cdr:y>
    </cdr:from>
    <cdr:to>
      <cdr:x>0.66405</cdr:x>
      <cdr:y>0.90058</cdr:y>
    </cdr:to>
    <cdr:sp macro="" textlink="">
      <cdr:nvSpPr>
        <cdr:cNvPr id="7" name="TextBox 1"/>
        <cdr:cNvSpPr txBox="1"/>
      </cdr:nvSpPr>
      <cdr:spPr>
        <a:xfrm xmlns:a="http://schemas.openxmlformats.org/drawingml/2006/main">
          <a:off x="3415881" y="3152981"/>
          <a:ext cx="689097" cy="26108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400" b="0" i="0" baseline="0" dirty="0">
              <a:latin typeface="+mn-lt"/>
            </a:rPr>
            <a:t>30,000</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endParaRPr lang="en-US" sz="1400" b="0" i="0" baseline="0" dirty="0">
            <a:latin typeface="+mn-lt"/>
          </a:endParaRPr>
        </a:p>
        <a:p xmlns:a="http://schemas.openxmlformats.org/drawingml/2006/main">
          <a:endParaRPr lang="en-US" sz="1400" dirty="0">
            <a:latin typeface="+mn-lt"/>
          </a:endParaRPr>
        </a:p>
      </cdr:txBody>
    </cdr:sp>
  </cdr:relSizeAnchor>
  <cdr:relSizeAnchor xmlns:cdr="http://schemas.openxmlformats.org/drawingml/2006/chartDrawing">
    <cdr:from>
      <cdr:x>0.74123</cdr:x>
      <cdr:y>0.83171</cdr:y>
    </cdr:from>
    <cdr:to>
      <cdr:x>0.93991</cdr:x>
      <cdr:y>0.90058</cdr:y>
    </cdr:to>
    <cdr:sp macro="" textlink="">
      <cdr:nvSpPr>
        <cdr:cNvPr id="8" name="TextBox 1"/>
        <cdr:cNvSpPr txBox="1"/>
      </cdr:nvSpPr>
      <cdr:spPr>
        <a:xfrm xmlns:a="http://schemas.openxmlformats.org/drawingml/2006/main">
          <a:off x="4582071" y="3152981"/>
          <a:ext cx="1228180" cy="26108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400" b="0" i="0" baseline="0" dirty="0">
              <a:latin typeface="+mn-lt"/>
            </a:rPr>
            <a:t>40,000 and above</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endParaRPr lang="en-US" sz="1400" b="0" i="0" baseline="0" dirty="0">
            <a:latin typeface="+mn-lt"/>
            <a:ea typeface="+mn-ea"/>
            <a:cs typeface="+mn-cs"/>
          </a:endParaRPr>
        </a:p>
        <a:p xmlns:a="http://schemas.openxmlformats.org/drawingml/2006/main">
          <a:endParaRPr lang="en-US" sz="1400" dirty="0">
            <a:latin typeface="+mn-lt"/>
          </a:endParaRPr>
        </a:p>
      </cdr:txBody>
    </cdr:sp>
  </cdr:relSizeAnchor>
  <cdr:relSizeAnchor xmlns:cdr="http://schemas.openxmlformats.org/drawingml/2006/chartDrawing">
    <cdr:from>
      <cdr:x>0.63778</cdr:x>
      <cdr:y>0.71625</cdr:y>
    </cdr:from>
    <cdr:to>
      <cdr:x>0.9688</cdr:x>
      <cdr:y>0.78512</cdr:y>
    </cdr:to>
    <cdr:sp macro="" textlink="">
      <cdr:nvSpPr>
        <cdr:cNvPr id="9" name="TextBox 8"/>
        <cdr:cNvSpPr txBox="1"/>
      </cdr:nvSpPr>
      <cdr:spPr>
        <a:xfrm xmlns:a="http://schemas.openxmlformats.org/drawingml/2006/main">
          <a:off x="3505201" y="2476501"/>
          <a:ext cx="1819275" cy="23812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300" dirty="0">
              <a:solidFill>
                <a:schemeClr val="bg1"/>
              </a:solidFill>
            </a:rPr>
            <a:t>5/8"</a:t>
          </a:r>
          <a:r>
            <a:rPr lang="en-US" sz="1300" baseline="0" dirty="0">
              <a:solidFill>
                <a:schemeClr val="bg1"/>
              </a:solidFill>
            </a:rPr>
            <a:t> Meter Charge =  $19.50</a:t>
          </a:r>
          <a:endParaRPr lang="en-US" sz="1300" dirty="0">
            <a:solidFill>
              <a:schemeClr val="bg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0.0463</cdr:x>
      <cdr:y>0.11864</cdr:y>
    </cdr:from>
    <cdr:to>
      <cdr:x>0.59259</cdr:x>
      <cdr:y>0.18751</cdr:y>
    </cdr:to>
    <cdr:sp macro="" textlink="">
      <cdr:nvSpPr>
        <cdr:cNvPr id="2" name="TextBox 1"/>
        <cdr:cNvSpPr txBox="1"/>
      </cdr:nvSpPr>
      <cdr:spPr>
        <a:xfrm xmlns:a="http://schemas.openxmlformats.org/drawingml/2006/main">
          <a:off x="381000" y="533400"/>
          <a:ext cx="4495800" cy="30962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marL="0" marR="0" indent="0" algn="l" defTabSz="914400" rtl="0" eaLnBrk="1" fontAlgn="auto" latinLnBrk="0" hangingPunct="1">
            <a:lnSpc>
              <a:spcPct val="100000"/>
            </a:lnSpc>
            <a:spcBef>
              <a:spcPts val="0"/>
            </a:spcBef>
            <a:spcAft>
              <a:spcPts val="0"/>
            </a:spcAft>
            <a:buClrTx/>
            <a:buSzTx/>
            <a:buFontTx/>
            <a:buNone/>
            <a:tabLst/>
            <a:defRPr/>
          </a:pPr>
          <a:r>
            <a:rPr lang="en-US" sz="1400" b="1" i="0" baseline="0" dirty="0">
              <a:latin typeface="Constantia" pitchFamily="18" charset="0"/>
            </a:rPr>
            <a:t>Residential Water </a:t>
          </a:r>
          <a:r>
            <a:rPr lang="en-US" sz="1400" b="1" i="0" baseline="0" dirty="0" smtClean="0">
              <a:latin typeface="Constantia" pitchFamily="18" charset="0"/>
            </a:rPr>
            <a:t>Rates (Price </a:t>
          </a:r>
          <a:r>
            <a:rPr lang="en-US" sz="1400" b="1" i="0" baseline="0" dirty="0">
              <a:latin typeface="Constantia" pitchFamily="18" charset="0"/>
            </a:rPr>
            <a:t>per 1,000 Gallons)</a:t>
          </a:r>
          <a:endParaRPr lang="en-US" sz="1400" dirty="0">
            <a:latin typeface="Constantia" pitchFamily="18" charset="0"/>
          </a:endParaRPr>
        </a:p>
        <a:p xmlns:a="http://schemas.openxmlformats.org/drawingml/2006/main">
          <a:pPr algn="ctr"/>
          <a:endParaRPr lang="en-US" sz="1400" dirty="0"/>
        </a:p>
      </cdr:txBody>
    </cdr:sp>
  </cdr:relSizeAnchor>
  <cdr:relSizeAnchor xmlns:cdr="http://schemas.openxmlformats.org/drawingml/2006/chartDrawing">
    <cdr:from>
      <cdr:x>0.05199</cdr:x>
      <cdr:y>0.94215</cdr:y>
    </cdr:from>
    <cdr:to>
      <cdr:x>0.17678</cdr:x>
      <cdr:y>0.98623</cdr:y>
    </cdr:to>
    <cdr:sp macro="" textlink="">
      <cdr:nvSpPr>
        <cdr:cNvPr id="3" name="TextBox 2"/>
        <cdr:cNvSpPr txBox="1"/>
      </cdr:nvSpPr>
      <cdr:spPr>
        <a:xfrm xmlns:a="http://schemas.openxmlformats.org/drawingml/2006/main">
          <a:off x="285751" y="3257551"/>
          <a:ext cx="685800" cy="152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0.00693</cdr:x>
      <cdr:y>0.8292</cdr:y>
    </cdr:from>
    <cdr:to>
      <cdr:x>0.05546</cdr:x>
      <cdr:y>0.89807</cdr:y>
    </cdr:to>
    <cdr:sp macro="" textlink="">
      <cdr:nvSpPr>
        <cdr:cNvPr id="4" name="TextBox 3"/>
        <cdr:cNvSpPr txBox="1"/>
      </cdr:nvSpPr>
      <cdr:spPr>
        <a:xfrm xmlns:a="http://schemas.openxmlformats.org/drawingml/2006/main">
          <a:off x="38102" y="2867026"/>
          <a:ext cx="266700" cy="23812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400" dirty="0">
              <a:latin typeface="Constantia" pitchFamily="18" charset="0"/>
            </a:rPr>
            <a:t>0</a:t>
          </a:r>
          <a:endParaRPr lang="en-US" sz="1400" b="0" i="0" baseline="0" dirty="0">
            <a:latin typeface="Constantia" pitchFamily="18" charset="0"/>
          </a:endParaRPr>
        </a:p>
        <a:p xmlns:a="http://schemas.openxmlformats.org/drawingml/2006/main">
          <a:endParaRPr lang="en-US" sz="1400" dirty="0"/>
        </a:p>
      </cdr:txBody>
    </cdr:sp>
  </cdr:relSizeAnchor>
  <cdr:relSizeAnchor xmlns:cdr="http://schemas.openxmlformats.org/drawingml/2006/chartDrawing">
    <cdr:from>
      <cdr:x>0.14211</cdr:x>
      <cdr:y>0.8292</cdr:y>
    </cdr:from>
    <cdr:to>
      <cdr:x>0.23744</cdr:x>
      <cdr:y>0.89807</cdr:y>
    </cdr:to>
    <cdr:sp macro="" textlink="">
      <cdr:nvSpPr>
        <cdr:cNvPr id="5" name="TextBox 1"/>
        <cdr:cNvSpPr txBox="1"/>
      </cdr:nvSpPr>
      <cdr:spPr>
        <a:xfrm xmlns:a="http://schemas.openxmlformats.org/drawingml/2006/main">
          <a:off x="781050" y="2867026"/>
          <a:ext cx="523876" cy="23812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400" b="0" i="0" baseline="0" dirty="0">
              <a:latin typeface="Constantia" pitchFamily="18" charset="0"/>
            </a:rPr>
            <a:t>6,000</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endParaRPr lang="en-US" sz="1400" b="0" i="0" baseline="0" dirty="0">
            <a:latin typeface="Calibri"/>
            <a:ea typeface="+mn-ea"/>
            <a:cs typeface="+mn-cs"/>
          </a:endParaRPr>
        </a:p>
        <a:p xmlns:a="http://schemas.openxmlformats.org/drawingml/2006/main">
          <a:endParaRPr lang="en-US" sz="1400" dirty="0"/>
        </a:p>
      </cdr:txBody>
    </cdr:sp>
  </cdr:relSizeAnchor>
  <cdr:relSizeAnchor xmlns:cdr="http://schemas.openxmlformats.org/drawingml/2006/chartDrawing">
    <cdr:from>
      <cdr:x>0</cdr:x>
      <cdr:y>0</cdr:y>
    </cdr:from>
    <cdr:to>
      <cdr:x>0.00444</cdr:x>
      <cdr:y>0.00705</cdr:y>
    </cdr:to>
    <cdr:pic>
      <cdr:nvPicPr>
        <cdr:cNvPr id="6"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0.77123</cdr:x>
      <cdr:y>0.8292</cdr:y>
    </cdr:from>
    <cdr:to>
      <cdr:x>0.97653</cdr:x>
      <cdr:y>0.89807</cdr:y>
    </cdr:to>
    <cdr:sp macro="" textlink="">
      <cdr:nvSpPr>
        <cdr:cNvPr id="8" name="TextBox 1"/>
        <cdr:cNvSpPr txBox="1"/>
      </cdr:nvSpPr>
      <cdr:spPr>
        <a:xfrm xmlns:a="http://schemas.openxmlformats.org/drawingml/2006/main">
          <a:off x="4694071" y="3135558"/>
          <a:ext cx="1249530" cy="2604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400" b="0" i="0" baseline="0" dirty="0">
              <a:latin typeface="Constantia" pitchFamily="18" charset="0"/>
            </a:rPr>
            <a:t>30,000 and above</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endParaRPr lang="en-US" sz="1400" b="0" i="0" baseline="0" dirty="0">
            <a:latin typeface="Calibri"/>
            <a:ea typeface="+mn-ea"/>
            <a:cs typeface="+mn-cs"/>
          </a:endParaRPr>
        </a:p>
        <a:p xmlns:a="http://schemas.openxmlformats.org/drawingml/2006/main">
          <a:endParaRPr lang="en-US" sz="1400" dirty="0"/>
        </a:p>
      </cdr:txBody>
    </cdr:sp>
  </cdr:relSizeAnchor>
  <cdr:relSizeAnchor xmlns:cdr="http://schemas.openxmlformats.org/drawingml/2006/chartDrawing">
    <cdr:from>
      <cdr:x>0.63778</cdr:x>
      <cdr:y>0.71625</cdr:y>
    </cdr:from>
    <cdr:to>
      <cdr:x>0.9688</cdr:x>
      <cdr:y>0.78512</cdr:y>
    </cdr:to>
    <cdr:sp macro="" textlink="">
      <cdr:nvSpPr>
        <cdr:cNvPr id="9" name="TextBox 8"/>
        <cdr:cNvSpPr txBox="1"/>
      </cdr:nvSpPr>
      <cdr:spPr>
        <a:xfrm xmlns:a="http://schemas.openxmlformats.org/drawingml/2006/main">
          <a:off x="3505201" y="2476501"/>
          <a:ext cx="1819275" cy="23812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200" dirty="0">
              <a:solidFill>
                <a:schemeClr val="bg1"/>
              </a:solidFill>
            </a:rPr>
            <a:t>5/8"</a:t>
          </a:r>
          <a:r>
            <a:rPr lang="en-US" sz="1200" baseline="0" dirty="0">
              <a:solidFill>
                <a:schemeClr val="bg1"/>
              </a:solidFill>
            </a:rPr>
            <a:t> Meter Charge =  $30.30</a:t>
          </a:r>
          <a:endParaRPr lang="en-US" sz="1200" dirty="0">
            <a:solidFill>
              <a:schemeClr val="bg1"/>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0.56481</cdr:x>
      <cdr:y>0.10769</cdr:y>
    </cdr:from>
    <cdr:to>
      <cdr:x>0.93519</cdr:x>
      <cdr:y>0.18462</cdr:y>
    </cdr:to>
    <cdr:sp macro="" textlink="">
      <cdr:nvSpPr>
        <cdr:cNvPr id="2" name="TextBox 1"/>
        <cdr:cNvSpPr txBox="1"/>
      </cdr:nvSpPr>
      <cdr:spPr>
        <a:xfrm xmlns:a="http://schemas.openxmlformats.org/drawingml/2006/main">
          <a:off x="4648200" y="533400"/>
          <a:ext cx="3048000" cy="3810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800" b="1" dirty="0" smtClean="0">
              <a:solidFill>
                <a:srgbClr val="FF0000"/>
              </a:solidFill>
            </a:rPr>
            <a:t>Statewide Average = $71.79</a:t>
          </a:r>
          <a:endParaRPr lang="en-US" sz="1800" b="1" dirty="0">
            <a:solidFill>
              <a:srgbClr val="FF0000"/>
            </a:solidFill>
          </a:endParaRPr>
        </a:p>
      </cdr:txBody>
    </cdr:sp>
  </cdr:relSizeAnchor>
  <cdr:relSizeAnchor xmlns:cdr="http://schemas.openxmlformats.org/drawingml/2006/chartDrawing">
    <cdr:from>
      <cdr:x>0.52778</cdr:x>
      <cdr:y>0.16923</cdr:y>
    </cdr:from>
    <cdr:to>
      <cdr:x>0.58333</cdr:x>
      <cdr:y>0.26154</cdr:y>
    </cdr:to>
    <cdr:sp macro="" textlink="">
      <cdr:nvSpPr>
        <cdr:cNvPr id="6" name="Straight Arrow Connector 5"/>
        <cdr:cNvSpPr/>
      </cdr:nvSpPr>
      <cdr:spPr>
        <a:xfrm xmlns:a="http://schemas.openxmlformats.org/drawingml/2006/main" rot="5400000">
          <a:off x="4343400" y="838200"/>
          <a:ext cx="457200" cy="457200"/>
        </a:xfrm>
        <a:prstGeom xmlns:a="http://schemas.openxmlformats.org/drawingml/2006/main" prst="straightConnector1">
          <a:avLst/>
        </a:prstGeom>
        <a:ln xmlns:a="http://schemas.openxmlformats.org/drawingml/2006/main">
          <a:solidFill>
            <a:srgbClr val="FF0000"/>
          </a:solidFill>
          <a:tailEnd type="arrow"/>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a:lvl1pPr>
          </a:lstStyle>
          <a:p>
            <a:pPr>
              <a:defRPr/>
            </a:pPr>
            <a:endParaRPr lang="zh-CN" altLang="en-US"/>
          </a:p>
        </p:txBody>
      </p:sp>
      <p:sp>
        <p:nvSpPr>
          <p:cNvPr id="56323" name="Rectangle 1027"/>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vl1pPr>
          </a:lstStyle>
          <a:p>
            <a:pPr>
              <a:defRPr/>
            </a:pPr>
            <a:endParaRPr lang="en-US" altLang="zh-CN"/>
          </a:p>
        </p:txBody>
      </p:sp>
      <p:sp>
        <p:nvSpPr>
          <p:cNvPr id="56324" name="Rectangle 1028"/>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a:lvl1pPr>
          </a:lstStyle>
          <a:p>
            <a:pPr>
              <a:defRPr/>
            </a:pPr>
            <a:endParaRPr lang="en-US" altLang="zh-CN"/>
          </a:p>
        </p:txBody>
      </p:sp>
      <p:sp>
        <p:nvSpPr>
          <p:cNvPr id="56325" name="Rectangle 1029"/>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vl1pPr>
          </a:lstStyle>
          <a:p>
            <a:pPr>
              <a:defRPr/>
            </a:pPr>
            <a:fld id="{CC613C8B-9F8E-4080-9A56-F9982CE937F1}"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a:lvl1pPr>
          </a:lstStyle>
          <a:p>
            <a:pPr>
              <a:defRPr/>
            </a:pPr>
            <a:endParaRPr lang="zh-CN" alt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vl1pPr>
          </a:lstStyle>
          <a:p>
            <a:pPr>
              <a:defRPr/>
            </a:pPr>
            <a:endParaRPr lang="en-US" altLang="zh-CN"/>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a:lvl1pPr>
          </a:lstStyle>
          <a:p>
            <a:pPr>
              <a:defRPr/>
            </a:pPr>
            <a:endParaRPr lang="en-US" altLang="zh-CN"/>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vl1pPr>
          </a:lstStyle>
          <a:p>
            <a:pPr>
              <a:defRPr/>
            </a:pPr>
            <a:fld id="{B423AE5F-1F07-4B0D-B8FD-ACB15A0D49A3}"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F44F587-E2FE-4F93-ADC6-4748D7ED767F}" type="slidenum">
              <a:rPr lang="zh-CN" altLang="en-US" smtClean="0">
                <a:cs typeface="宋体"/>
              </a:rPr>
              <a:pPr/>
              <a:t>1</a:t>
            </a:fld>
            <a:endParaRPr lang="en-US" altLang="zh-CN" smtClean="0">
              <a:cs typeface="宋体"/>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zh-CN" altLang="en-US" smtClean="0">
              <a:cs typeface="宋体"/>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fld id="{44F75ADD-76E3-4768-9291-6177E9A571D1}" type="slidenum">
              <a:rPr lang="zh-CN" altLang="en-US" smtClean="0">
                <a:cs typeface="宋体"/>
              </a:rPr>
              <a:pPr/>
              <a:t>12</a:t>
            </a:fld>
            <a:endParaRPr lang="en-US" altLang="zh-CN" smtClean="0">
              <a:cs typeface="宋体"/>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B5EE386-01C7-462B-8934-583D59338BDA}" type="slidenum">
              <a:rPr lang="zh-CN" altLang="en-US" smtClean="0">
                <a:cs typeface="宋体"/>
              </a:rPr>
              <a:pPr/>
              <a:t>13</a:t>
            </a:fld>
            <a:endParaRPr lang="en-US" altLang="zh-CN" smtClean="0">
              <a:cs typeface="宋体"/>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zh-CN" altLang="en-US" smtClean="0">
              <a:cs typeface="宋体"/>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7108" name="Slide Number Placeholder 3"/>
          <p:cNvSpPr>
            <a:spLocks noGrp="1"/>
          </p:cNvSpPr>
          <p:nvPr>
            <p:ph type="sldNum" sz="quarter" idx="5"/>
          </p:nvPr>
        </p:nvSpPr>
        <p:spPr>
          <a:noFill/>
        </p:spPr>
        <p:txBody>
          <a:bodyPr/>
          <a:lstStyle/>
          <a:p>
            <a:fld id="{0D6AF979-4223-4D2E-A17D-502946BBF9DF}" type="slidenum">
              <a:rPr lang="en-US" smtClean="0"/>
              <a:pPr/>
              <a:t>14</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A3B39010-48AF-4851-9EBA-DE86B1A48344}" type="slidenum">
              <a:rPr lang="zh-CN" altLang="en-US" smtClean="0">
                <a:cs typeface="宋体"/>
              </a:rPr>
              <a:pPr/>
              <a:t>15</a:t>
            </a:fld>
            <a:endParaRPr lang="en-US" altLang="zh-CN" smtClean="0">
              <a:cs typeface="宋体"/>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zh-CN" altLang="en-US" smtClean="0">
              <a:cs typeface="宋体"/>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92500"/>
          </a:bodyPr>
          <a:lstStyle/>
          <a:p>
            <a:pPr eaLnBrk="1" hangingPunct="1">
              <a:spcBef>
                <a:spcPts val="0"/>
              </a:spcBef>
              <a:defRPr/>
            </a:pPr>
            <a:r>
              <a:rPr lang="en-US" dirty="0" smtClean="0"/>
              <a:t>There are essentially an infinite number of options for designing rates. Different rate structures have different advantages and disadvantages, and some structures may work better for a particular utility. </a:t>
            </a:r>
          </a:p>
          <a:p>
            <a:pPr eaLnBrk="1" hangingPunct="1">
              <a:spcBef>
                <a:spcPts val="0"/>
              </a:spcBef>
              <a:defRPr/>
            </a:pPr>
            <a:endParaRPr lang="en-US" dirty="0" smtClean="0"/>
          </a:p>
          <a:p>
            <a:pPr eaLnBrk="1" hangingPunct="1">
              <a:spcBef>
                <a:spcPts val="0"/>
              </a:spcBef>
              <a:defRPr/>
            </a:pPr>
            <a:r>
              <a:rPr lang="en-US" dirty="0" smtClean="0"/>
              <a:t>Declining block rates have been used historically in Wisconsin for simplicity and to allow for a single rate design for all customer classes.  Another common rate design is uniform rates, which are easy to implement.</a:t>
            </a:r>
          </a:p>
          <a:p>
            <a:pPr eaLnBrk="1" hangingPunct="1">
              <a:spcBef>
                <a:spcPts val="0"/>
              </a:spcBef>
              <a:defRPr/>
            </a:pPr>
            <a:endParaRPr lang="en-US" dirty="0" smtClean="0"/>
          </a:p>
          <a:p>
            <a:pPr eaLnBrk="1" hangingPunct="1">
              <a:spcBef>
                <a:spcPts val="0"/>
              </a:spcBef>
              <a:defRPr/>
            </a:pPr>
            <a:r>
              <a:rPr lang="en-US" dirty="0" smtClean="0"/>
              <a:t>Recently, there has been considerable interest in using what has been called “conservation” rate structures such as inclining blocks and seasonal rates.  Proponents argue that conservation-oriented rates can:</a:t>
            </a:r>
          </a:p>
          <a:p>
            <a:pPr lvl="1" eaLnBrk="1" hangingPunct="1">
              <a:spcBef>
                <a:spcPts val="0"/>
              </a:spcBef>
              <a:defRPr/>
            </a:pPr>
            <a:endParaRPr lang="en-US" dirty="0" smtClean="0"/>
          </a:p>
          <a:p>
            <a:pPr eaLnBrk="1" hangingPunct="1">
              <a:spcBef>
                <a:spcPts val="0"/>
              </a:spcBef>
              <a:buFont typeface="Arial" pitchFamily="34" charset="0"/>
              <a:buChar char="•"/>
              <a:defRPr/>
            </a:pPr>
            <a:r>
              <a:rPr lang="en-US" dirty="0" smtClean="0"/>
              <a:t>help a utility manage its supply more efficiently, </a:t>
            </a:r>
          </a:p>
          <a:p>
            <a:pPr eaLnBrk="1" hangingPunct="1">
              <a:spcBef>
                <a:spcPts val="0"/>
              </a:spcBef>
              <a:buFont typeface="Arial" pitchFamily="34" charset="0"/>
              <a:buChar char="•"/>
              <a:defRPr/>
            </a:pPr>
            <a:r>
              <a:rPr lang="en-US" dirty="0" smtClean="0"/>
              <a:t>encourage consumers to make wise choices, and </a:t>
            </a:r>
          </a:p>
          <a:p>
            <a:pPr eaLnBrk="1" hangingPunct="1">
              <a:spcBef>
                <a:spcPts val="0"/>
              </a:spcBef>
              <a:buFont typeface="Arial" pitchFamily="34" charset="0"/>
              <a:buChar char="•"/>
              <a:defRPr/>
            </a:pPr>
            <a:r>
              <a:rPr lang="en-US" dirty="0" smtClean="0"/>
              <a:t>have positive environmental effects – mainly, saving water!  </a:t>
            </a:r>
          </a:p>
          <a:p>
            <a:pPr eaLnBrk="1" hangingPunct="1">
              <a:spcBef>
                <a:spcPts val="0"/>
              </a:spcBef>
              <a:defRPr/>
            </a:pPr>
            <a:endParaRPr lang="en-US" dirty="0" smtClean="0"/>
          </a:p>
          <a:p>
            <a:pPr eaLnBrk="1" hangingPunct="1">
              <a:spcBef>
                <a:spcPts val="0"/>
              </a:spcBef>
              <a:defRPr/>
            </a:pPr>
            <a:r>
              <a:rPr lang="en-US" dirty="0" smtClean="0"/>
              <a:t>While conservation rate structures can in fact help to achieve these purposes, it is important to keep in mind that the overall price of water may also play a bigger role in water conservation. Thus, the size of the blocks and the price differential are as important, and in some cases, more important than the actual rate structure. </a:t>
            </a:r>
          </a:p>
          <a:p>
            <a:pPr eaLnBrk="1" hangingPunct="1">
              <a:spcBef>
                <a:spcPts val="0"/>
              </a:spcBef>
              <a:defRPr/>
            </a:pPr>
            <a:endParaRPr lang="en-US" dirty="0" smtClean="0"/>
          </a:p>
          <a:p>
            <a:pPr eaLnBrk="1" hangingPunct="1">
              <a:spcBef>
                <a:spcPts val="0"/>
              </a:spcBef>
              <a:defRPr/>
            </a:pPr>
            <a:r>
              <a:rPr lang="en-US" dirty="0" smtClean="0"/>
              <a:t>Bottom Line: Under any design, rates should be supported by the cost of service study. This provides the public reassurance that the monopoly service is appropriately priced.</a:t>
            </a:r>
          </a:p>
          <a:p>
            <a:pPr eaLnBrk="1" hangingPunct="1">
              <a:spcBef>
                <a:spcPts val="0"/>
              </a:spcBef>
              <a:defRPr/>
            </a:pPr>
            <a:endParaRPr lang="en-US" dirty="0" smtClean="0"/>
          </a:p>
        </p:txBody>
      </p:sp>
      <p:sp>
        <p:nvSpPr>
          <p:cNvPr id="49155" name="Slide Number Placeholder 3"/>
          <p:cNvSpPr>
            <a:spLocks noGrp="1"/>
          </p:cNvSpPr>
          <p:nvPr>
            <p:ph type="sldNum" sz="quarter" idx="5"/>
          </p:nvPr>
        </p:nvSpPr>
        <p:spPr>
          <a:noFill/>
        </p:spPr>
        <p:txBody>
          <a:bodyPr/>
          <a:lstStyle/>
          <a:p>
            <a:fld id="{E10085AE-D90B-4AC5-BE95-FD33DE87E255}" type="slidenum">
              <a:rPr lang="en-US" smtClean="0"/>
              <a:pPr/>
              <a:t>19</a:t>
            </a:fld>
            <a:endParaRPr lang="en-US" smtClean="0"/>
          </a:p>
        </p:txBody>
      </p:sp>
      <p:sp>
        <p:nvSpPr>
          <p:cNvPr id="49156" name="Slide Image Placeholder 6"/>
          <p:cNvSpPr>
            <a:spLocks noGrp="1" noRot="1" noChangeAspect="1" noTextEdit="1"/>
          </p:cNvSpPr>
          <p:nvPr>
            <p:ph type="sldImg"/>
          </p:nvPr>
        </p:nvSpPr>
        <p:spPr>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3B1D167E-EA08-4BC4-864F-6E23B5CD2C8F}" type="slidenum">
              <a:rPr lang="en-US" smtClean="0"/>
              <a:pPr/>
              <a:t>20</a:t>
            </a:fld>
            <a:endParaRPr lang="en-US" smtClean="0"/>
          </a:p>
        </p:txBody>
      </p:sp>
      <p:sp>
        <p:nvSpPr>
          <p:cNvPr id="50179" name="Rectangle 3"/>
          <p:cNvSpPr>
            <a:spLocks noGrp="1" noChangeArrowheads="1"/>
          </p:cNvSpPr>
          <p:nvPr>
            <p:ph type="body" idx="1"/>
          </p:nvPr>
        </p:nvSpPr>
        <p:spPr>
          <a:noFill/>
          <a:ln/>
        </p:spPr>
        <p:txBody>
          <a:bodyPr/>
          <a:lstStyle/>
          <a:p>
            <a:pPr eaLnBrk="1" hangingPunct="1"/>
            <a:r>
              <a:rPr lang="en-US" b="1" smtClean="0"/>
              <a:t>Approximately 20 percent of the utilities responding to the survey said they were “likely or highly likely” to seek water conservation rates.  </a:t>
            </a:r>
          </a:p>
          <a:p>
            <a:pPr eaLnBrk="1" hangingPunct="1"/>
            <a:endParaRPr lang="en-US" smtClean="0"/>
          </a:p>
          <a:p>
            <a:pPr eaLnBrk="1" hangingPunct="1"/>
            <a:r>
              <a:rPr lang="en-US" smtClean="0"/>
              <a:t>The rates that utilities charge their customers can send a price signals that communicates the value of water to utility customers.  As a result, rates can be an effective component of a water conservation program.</a:t>
            </a:r>
          </a:p>
          <a:p>
            <a:pPr eaLnBrk="1" hangingPunct="1"/>
            <a:endParaRPr lang="en-US" smtClean="0"/>
          </a:p>
          <a:p>
            <a:pPr eaLnBrk="1" hangingPunct="1"/>
            <a:r>
              <a:rPr lang="en-US" smtClean="0"/>
              <a:t>The PSC is encouraging utilities to consider implementing conservation rates as part of a comprehensive conservation strategy where they are appropriate.  Regardless of the rate structure used, Wisconsin law requires that the rates charged be reasonable.  </a:t>
            </a:r>
          </a:p>
          <a:p>
            <a:pPr eaLnBrk="1" hangingPunct="1"/>
            <a:endParaRPr lang="en-US" smtClean="0"/>
          </a:p>
          <a:p>
            <a:pPr eaLnBrk="1" hangingPunct="1"/>
            <a:r>
              <a:rPr lang="en-US" smtClean="0"/>
              <a:t>In determining whether water conservation rates are appropriate, the utility should first identify its water conservation goals, which will help PSC staff in designing reasonable rates to meet these goals.  For example, the rate structure may be different depending on whether the utility is seeking to:</a:t>
            </a:r>
          </a:p>
          <a:p>
            <a:pPr eaLnBrk="1" hangingPunct="1"/>
            <a:endParaRPr lang="en-US" smtClean="0"/>
          </a:p>
          <a:p>
            <a:pPr eaLnBrk="1" hangingPunct="1">
              <a:buFontTx/>
              <a:buChar char="•"/>
            </a:pPr>
            <a:r>
              <a:rPr lang="en-US" smtClean="0"/>
              <a:t>Reduce annual usage</a:t>
            </a:r>
          </a:p>
          <a:p>
            <a:pPr eaLnBrk="1" hangingPunct="1">
              <a:buFontTx/>
              <a:buChar char="•"/>
            </a:pPr>
            <a:r>
              <a:rPr lang="en-US" smtClean="0"/>
              <a:t>Limit peak water demand.</a:t>
            </a:r>
          </a:p>
          <a:p>
            <a:pPr eaLnBrk="1" hangingPunct="1">
              <a:buFontTx/>
              <a:buChar char="•"/>
            </a:pPr>
            <a:r>
              <a:rPr lang="en-US" smtClean="0"/>
              <a:t>Achieve long term vs. short term savings</a:t>
            </a:r>
          </a:p>
          <a:p>
            <a:pPr eaLnBrk="1" hangingPunct="1">
              <a:buFontTx/>
              <a:buChar char="•"/>
            </a:pPr>
            <a:r>
              <a:rPr lang="en-US" smtClean="0"/>
              <a:t>Target one or more customer classes</a:t>
            </a:r>
          </a:p>
          <a:p>
            <a:pPr eaLnBrk="1" hangingPunct="1"/>
            <a:endParaRPr lang="en-US" smtClean="0"/>
          </a:p>
          <a:p>
            <a:pPr eaLnBrk="1" hangingPunct="1"/>
            <a:endParaRPr lang="en-US" smtClean="0"/>
          </a:p>
          <a:p>
            <a:pPr eaLnBrk="1" hangingPunct="1"/>
            <a:endParaRPr lang="en-US" smtClean="0"/>
          </a:p>
        </p:txBody>
      </p:sp>
      <p:sp>
        <p:nvSpPr>
          <p:cNvPr id="50180" name="Slide Image Placeholder 6"/>
          <p:cNvSpPr>
            <a:spLocks noGrp="1" noRot="1" noChangeAspect="1" noTextEdit="1"/>
          </p:cNvSpPr>
          <p:nvPr>
            <p:ph type="sldImg"/>
          </p:nvPr>
        </p:nvSpPr>
        <p:spPr>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otes Placeholder 2"/>
          <p:cNvSpPr>
            <a:spLocks noGrp="1"/>
          </p:cNvSpPr>
          <p:nvPr>
            <p:ph type="body" idx="1"/>
          </p:nvPr>
        </p:nvSpPr>
        <p:spPr>
          <a:noFill/>
          <a:ln/>
        </p:spPr>
        <p:txBody>
          <a:bodyPr/>
          <a:lstStyle/>
          <a:p>
            <a:pPr eaLnBrk="1" hangingPunct="1"/>
            <a:r>
              <a:rPr lang="en-US" smtClean="0"/>
              <a:t>[</a:t>
            </a:r>
            <a:r>
              <a:rPr lang="en-US" b="1" smtClean="0"/>
              <a:t>Skip this slide</a:t>
            </a:r>
            <a:r>
              <a:rPr lang="en-US" smtClean="0"/>
              <a:t>]</a:t>
            </a:r>
          </a:p>
        </p:txBody>
      </p:sp>
      <p:sp>
        <p:nvSpPr>
          <p:cNvPr id="51203" name="Slide Number Placeholder 3"/>
          <p:cNvSpPr>
            <a:spLocks noGrp="1"/>
          </p:cNvSpPr>
          <p:nvPr>
            <p:ph type="sldNum" sz="quarter" idx="5"/>
          </p:nvPr>
        </p:nvSpPr>
        <p:spPr>
          <a:noFill/>
        </p:spPr>
        <p:txBody>
          <a:bodyPr/>
          <a:lstStyle/>
          <a:p>
            <a:fld id="{64015CA5-6CA5-4975-9296-0B63E1BDF3E5}" type="slidenum">
              <a:rPr lang="en-US" smtClean="0"/>
              <a:pPr/>
              <a:t>21</a:t>
            </a:fld>
            <a:endParaRPr lang="en-US" smtClean="0"/>
          </a:p>
        </p:txBody>
      </p:sp>
      <p:sp>
        <p:nvSpPr>
          <p:cNvPr id="51204" name="Slide Image Placeholder 6"/>
          <p:cNvSpPr>
            <a:spLocks noGrp="1" noRot="1" noChangeAspect="1" noTextEdit="1"/>
          </p:cNvSpPr>
          <p:nvPr>
            <p:ph type="sldImg"/>
          </p:nvPr>
        </p:nvSpPr>
        <p:spPr>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defTabSz="896224" eaLnBrk="1" hangingPunct="1">
              <a:defRPr/>
            </a:pPr>
            <a:r>
              <a:rPr lang="en-US" b="1" dirty="0" smtClean="0"/>
              <a:t>Notes about Waukesha:</a:t>
            </a:r>
          </a:p>
          <a:p>
            <a:pPr marL="224056" indent="-224056" defTabSz="896224" eaLnBrk="1" hangingPunct="1">
              <a:buFont typeface="+mj-lt"/>
              <a:buAutoNum type="arabicPeriod"/>
              <a:defRPr/>
            </a:pPr>
            <a:r>
              <a:rPr lang="en-US" dirty="0" smtClean="0"/>
              <a:t>The PSC approved Waukesha’s inclining block rate in May of 2007.   </a:t>
            </a:r>
          </a:p>
          <a:p>
            <a:pPr marL="224056" indent="-224056" defTabSz="896224" eaLnBrk="1" hangingPunct="1">
              <a:buFont typeface="+mj-lt"/>
              <a:buAutoNum type="arabicPeriod"/>
              <a:defRPr/>
            </a:pPr>
            <a:r>
              <a:rPr lang="en-US" dirty="0" smtClean="0"/>
              <a:t>First block was large because of concerns about single-metered duplexes.</a:t>
            </a:r>
          </a:p>
          <a:p>
            <a:pPr marL="224056" indent="-224056" defTabSz="896224" eaLnBrk="1" hangingPunct="1">
              <a:buFont typeface="+mj-lt"/>
              <a:buAutoNum type="arabicPeriod"/>
              <a:defRPr/>
            </a:pPr>
            <a:r>
              <a:rPr lang="en-US" dirty="0" smtClean="0"/>
              <a:t>It is difficult to separate out rates from other factors – such as weather and the effects of other measures (education, outreach, lawn watering ban, etc.)</a:t>
            </a:r>
          </a:p>
          <a:p>
            <a:pPr marL="224056" indent="-224056" defTabSz="896224" eaLnBrk="1" hangingPunct="1">
              <a:buFont typeface="+mj-lt"/>
              <a:buAutoNum type="arabicPeriod"/>
              <a:defRPr/>
            </a:pPr>
            <a:r>
              <a:rPr lang="en-US" dirty="0" smtClean="0"/>
              <a:t>Maximum day demand dropped 26 percent from 12.9 </a:t>
            </a:r>
            <a:r>
              <a:rPr lang="en-US" dirty="0" err="1" smtClean="0"/>
              <a:t>mgd</a:t>
            </a:r>
            <a:r>
              <a:rPr lang="en-US" dirty="0" smtClean="0"/>
              <a:t> to 9.6 </a:t>
            </a:r>
            <a:r>
              <a:rPr lang="en-US" dirty="0" err="1" smtClean="0"/>
              <a:t>mgd</a:t>
            </a:r>
            <a:r>
              <a:rPr lang="en-US" dirty="0" smtClean="0"/>
              <a:t>.</a:t>
            </a:r>
          </a:p>
          <a:p>
            <a:pPr marL="224056" indent="-224056" defTabSz="896224" eaLnBrk="1" hangingPunct="1">
              <a:buFont typeface="+mj-lt"/>
              <a:buAutoNum type="arabicPeriod"/>
              <a:defRPr/>
            </a:pPr>
            <a:r>
              <a:rPr lang="en-US" dirty="0" smtClean="0"/>
              <a:t>In 2007, there were no days that exceeded 10 </a:t>
            </a:r>
            <a:r>
              <a:rPr lang="en-US" dirty="0" err="1" smtClean="0"/>
              <a:t>mgd</a:t>
            </a:r>
            <a:r>
              <a:rPr lang="en-US" dirty="0" smtClean="0"/>
              <a:t>, while in 2005 there were 28 days.</a:t>
            </a:r>
          </a:p>
          <a:p>
            <a:pPr marL="224056" indent="-224056" defTabSz="896224" eaLnBrk="1" hangingPunct="1">
              <a:buFont typeface="+mj-lt"/>
              <a:buAutoNum type="arabicPeriod"/>
              <a:defRPr/>
            </a:pPr>
            <a:r>
              <a:rPr lang="en-US" dirty="0" smtClean="0"/>
              <a:t>The number of customers billed at the top block – 40,000 gallons in above, declined 40 percent, from 2,928 in 2005 to 1,750 in 2007.</a:t>
            </a:r>
          </a:p>
          <a:p>
            <a:pPr marL="224056" indent="-224056" defTabSz="896224" eaLnBrk="1" hangingPunct="1">
              <a:buFont typeface="+mj-lt"/>
              <a:buAutoNum type="arabicPeriod"/>
              <a:defRPr/>
            </a:pPr>
            <a:r>
              <a:rPr lang="en-US" dirty="0" smtClean="0"/>
              <a:t>Total sales in the top block declined 40 percent from 168 million gallons to 101 million gallons.</a:t>
            </a:r>
          </a:p>
          <a:p>
            <a:pPr eaLnBrk="1" hangingPunct="1">
              <a:spcBef>
                <a:spcPts val="0"/>
              </a:spcBef>
              <a:defRPr/>
            </a:pPr>
            <a:endParaRPr lang="en-US" dirty="0" smtClean="0"/>
          </a:p>
          <a:p>
            <a:pPr eaLnBrk="1" hangingPunct="1">
              <a:spcBef>
                <a:spcPts val="0"/>
              </a:spcBef>
              <a:defRPr/>
            </a:pPr>
            <a:r>
              <a:rPr lang="en-US" b="1" dirty="0" smtClean="0"/>
              <a:t>Next Steps Here:</a:t>
            </a:r>
          </a:p>
          <a:p>
            <a:pPr marL="224056" indent="-224056" eaLnBrk="1" hangingPunct="1">
              <a:spcBef>
                <a:spcPts val="0"/>
              </a:spcBef>
              <a:buFont typeface="+mj-lt"/>
              <a:buAutoNum type="arabicPeriod"/>
              <a:defRPr/>
            </a:pPr>
            <a:r>
              <a:rPr lang="en-US" dirty="0" smtClean="0"/>
              <a:t>Create multifamily customer class and rates.</a:t>
            </a:r>
          </a:p>
          <a:p>
            <a:pPr marL="224056" indent="-224056" eaLnBrk="1" hangingPunct="1">
              <a:spcBef>
                <a:spcPts val="0"/>
              </a:spcBef>
              <a:buFont typeface="+mj-lt"/>
              <a:buAutoNum type="arabicPeriod"/>
              <a:defRPr/>
            </a:pPr>
            <a:r>
              <a:rPr lang="en-US" dirty="0" smtClean="0"/>
              <a:t>Fine tune rate blocks for single family residential customers.</a:t>
            </a:r>
          </a:p>
        </p:txBody>
      </p:sp>
      <p:sp>
        <p:nvSpPr>
          <p:cNvPr id="52228" name="Slide Number Placeholder 3"/>
          <p:cNvSpPr>
            <a:spLocks noGrp="1"/>
          </p:cNvSpPr>
          <p:nvPr>
            <p:ph type="sldNum" sz="quarter" idx="5"/>
          </p:nvPr>
        </p:nvSpPr>
        <p:spPr>
          <a:noFill/>
        </p:spPr>
        <p:txBody>
          <a:bodyPr/>
          <a:lstStyle/>
          <a:p>
            <a:fld id="{001EA012-646C-4C97-99CE-ADDC4B73ADC9}" type="slidenum">
              <a:rPr lang="en-US" smtClean="0"/>
              <a:pPr/>
              <a:t>22</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eaLnBrk="1" hangingPunct="1">
              <a:spcBef>
                <a:spcPts val="0"/>
              </a:spcBef>
              <a:defRPr/>
            </a:pPr>
            <a:r>
              <a:rPr lang="en-US" b="1" dirty="0" smtClean="0"/>
              <a:t>Notes about </a:t>
            </a:r>
            <a:r>
              <a:rPr lang="en-US" b="1" dirty="0" err="1" smtClean="0"/>
              <a:t>Allouez</a:t>
            </a:r>
            <a:r>
              <a:rPr lang="en-US" b="1" dirty="0" smtClean="0"/>
              <a:t>:</a:t>
            </a:r>
          </a:p>
          <a:p>
            <a:pPr eaLnBrk="1" hangingPunct="1">
              <a:spcBef>
                <a:spcPts val="0"/>
              </a:spcBef>
              <a:defRPr/>
            </a:pPr>
            <a:endParaRPr lang="en-US" dirty="0" smtClean="0"/>
          </a:p>
          <a:p>
            <a:pPr marL="224056" indent="-224056" eaLnBrk="1" hangingPunct="1">
              <a:spcBef>
                <a:spcPts val="0"/>
              </a:spcBef>
              <a:buFontTx/>
              <a:buAutoNum type="arabicPeriod"/>
              <a:defRPr/>
            </a:pPr>
            <a:r>
              <a:rPr lang="en-US" dirty="0" smtClean="0"/>
              <a:t>Rates were approved in October 2008.</a:t>
            </a:r>
          </a:p>
          <a:p>
            <a:pPr marL="224056" indent="-224056" eaLnBrk="1" hangingPunct="1">
              <a:spcBef>
                <a:spcPts val="0"/>
              </a:spcBef>
              <a:buFontTx/>
              <a:buAutoNum type="arabicPeriod"/>
              <a:defRPr/>
            </a:pPr>
            <a:r>
              <a:rPr lang="en-US" dirty="0" smtClean="0"/>
              <a:t>Water is very expensive in </a:t>
            </a:r>
            <a:r>
              <a:rPr lang="en-US" dirty="0" err="1" smtClean="0"/>
              <a:t>Allouez</a:t>
            </a:r>
            <a:r>
              <a:rPr lang="en-US" dirty="0" smtClean="0"/>
              <a:t>. The average cost for a residential customer (18,750 gallons) is about $120 per quarter, which is higher than the statewide average of $71.</a:t>
            </a:r>
          </a:p>
          <a:p>
            <a:pPr marL="224056" indent="-224056" eaLnBrk="1" hangingPunct="1">
              <a:spcBef>
                <a:spcPts val="0"/>
              </a:spcBef>
              <a:buFontTx/>
              <a:buAutoNum type="arabicPeriod"/>
              <a:defRPr/>
            </a:pPr>
            <a:r>
              <a:rPr lang="en-US" dirty="0" smtClean="0"/>
              <a:t>No industrial customers - mostly residential/small commercial.  </a:t>
            </a:r>
            <a:r>
              <a:rPr lang="en-US" dirty="0" err="1" smtClean="0"/>
              <a:t>Allouez</a:t>
            </a:r>
            <a:r>
              <a:rPr lang="en-US" dirty="0" smtClean="0"/>
              <a:t> was concerned about peak capacity and summertime lawn watering, given the fixed allocation available through the Central Brown County Water Authority.</a:t>
            </a:r>
          </a:p>
          <a:p>
            <a:pPr marL="224056" indent="-224056" eaLnBrk="1" hangingPunct="1">
              <a:spcBef>
                <a:spcPts val="0"/>
              </a:spcBef>
              <a:buFontTx/>
              <a:buAutoNum type="arabicPeriod"/>
              <a:defRPr/>
            </a:pPr>
            <a:r>
              <a:rPr lang="en-US" dirty="0" smtClean="0"/>
              <a:t>PSC required </a:t>
            </a:r>
            <a:r>
              <a:rPr lang="en-US" dirty="0" err="1" smtClean="0"/>
              <a:t>Allouez</a:t>
            </a:r>
            <a:r>
              <a:rPr lang="en-US" dirty="0" smtClean="0"/>
              <a:t> to report on effectiveness after one year.</a:t>
            </a:r>
          </a:p>
          <a:p>
            <a:pPr marL="224056" indent="-224056" eaLnBrk="1" hangingPunct="1">
              <a:spcBef>
                <a:spcPts val="0"/>
              </a:spcBef>
              <a:buFontTx/>
              <a:buAutoNum type="arabicPeriod"/>
              <a:defRPr/>
            </a:pPr>
            <a:endParaRPr lang="en-US" dirty="0" smtClean="0"/>
          </a:p>
          <a:p>
            <a:pPr marL="224056" indent="-224056" eaLnBrk="1" hangingPunct="1">
              <a:spcBef>
                <a:spcPts val="0"/>
              </a:spcBef>
              <a:defRPr/>
            </a:pPr>
            <a:r>
              <a:rPr lang="en-US" b="1" dirty="0" smtClean="0"/>
              <a:t>Next Steps:</a:t>
            </a:r>
          </a:p>
          <a:p>
            <a:pPr marL="224056" indent="-224056" eaLnBrk="1" hangingPunct="1">
              <a:spcBef>
                <a:spcPts val="0"/>
              </a:spcBef>
              <a:buFont typeface="+mj-lt"/>
              <a:buAutoNum type="arabicPeriod"/>
              <a:defRPr/>
            </a:pPr>
            <a:r>
              <a:rPr lang="en-US" dirty="0" smtClean="0"/>
              <a:t>Address high water use at public authority customers (prisons) through non-rate mechanisms.</a:t>
            </a:r>
          </a:p>
          <a:p>
            <a:pPr marL="224056" indent="-224056" eaLnBrk="1" hangingPunct="1">
              <a:spcBef>
                <a:spcPts val="0"/>
              </a:spcBef>
              <a:buFont typeface="+mj-lt"/>
              <a:buAutoNum type="arabicPeriod"/>
              <a:defRPr/>
            </a:pPr>
            <a:r>
              <a:rPr lang="en-US" dirty="0" smtClean="0"/>
              <a:t>Monitor the effectiveness of the rate structure.</a:t>
            </a:r>
            <a:endParaRPr lang="en-US" dirty="0"/>
          </a:p>
        </p:txBody>
      </p:sp>
      <p:sp>
        <p:nvSpPr>
          <p:cNvPr id="53252" name="Slide Number Placeholder 3"/>
          <p:cNvSpPr>
            <a:spLocks noGrp="1"/>
          </p:cNvSpPr>
          <p:nvPr>
            <p:ph type="sldNum" sz="quarter" idx="5"/>
          </p:nvPr>
        </p:nvSpPr>
        <p:spPr>
          <a:noFill/>
        </p:spPr>
        <p:txBody>
          <a:bodyPr/>
          <a:lstStyle/>
          <a:p>
            <a:fld id="{97BB5F30-0BAD-46A7-A9C2-7B954D3C95ED}" type="slidenum">
              <a:rPr lang="en-US" smtClean="0"/>
              <a:pPr/>
              <a:t>23</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71DCFC7F-21A5-48E1-BB01-737776CBEDCD}" type="slidenum">
              <a:rPr lang="zh-CN" altLang="en-US" smtClean="0">
                <a:cs typeface="宋体"/>
              </a:rPr>
              <a:pPr/>
              <a:t>27</a:t>
            </a:fld>
            <a:endParaRPr lang="en-US" altLang="zh-CN" smtClean="0">
              <a:cs typeface="宋体"/>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zh-CN" altLang="en-US" smtClean="0">
              <a:cs typeface="宋体"/>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E2A3ABE-0963-4614-9815-A7EA1B5822EC}" type="slidenum">
              <a:rPr lang="zh-CN" altLang="en-US" smtClean="0">
                <a:cs typeface="宋体"/>
              </a:rPr>
              <a:pPr/>
              <a:t>2</a:t>
            </a:fld>
            <a:endParaRPr lang="en-US" altLang="zh-CN" smtClean="0">
              <a:cs typeface="宋体"/>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zh-CN" altLang="en-US" smtClean="0">
              <a:cs typeface="宋体"/>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2E50D375-8692-47C7-9C55-5FD0D8FBA35F}" type="slidenum">
              <a:rPr lang="zh-CN" altLang="en-US" smtClean="0">
                <a:cs typeface="宋体"/>
              </a:rPr>
              <a:pPr/>
              <a:t>28</a:t>
            </a:fld>
            <a:endParaRPr lang="en-US" altLang="zh-CN" smtClean="0">
              <a:cs typeface="宋体"/>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zh-CN" altLang="en-US" smtClean="0">
              <a:cs typeface="宋体"/>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Notes Placeholder 2"/>
          <p:cNvSpPr>
            <a:spLocks noGrp="1"/>
          </p:cNvSpPr>
          <p:nvPr>
            <p:ph type="body" idx="1"/>
          </p:nvPr>
        </p:nvSpPr>
        <p:spPr/>
        <p:txBody>
          <a:bodyPr>
            <a:normAutofit fontScale="92500"/>
          </a:bodyPr>
          <a:lstStyle/>
          <a:p>
            <a:pPr eaLnBrk="1" hangingPunct="1">
              <a:spcBef>
                <a:spcPts val="0"/>
              </a:spcBef>
              <a:defRPr/>
            </a:pPr>
            <a:r>
              <a:rPr lang="en-US" b="1" dirty="0" smtClean="0"/>
              <a:t>Background on Wisconsin Water Rates</a:t>
            </a:r>
          </a:p>
          <a:p>
            <a:pPr eaLnBrk="1" hangingPunct="1">
              <a:spcBef>
                <a:spcPts val="0"/>
              </a:spcBef>
              <a:defRPr/>
            </a:pPr>
            <a:endParaRPr lang="en-US" dirty="0" smtClean="0"/>
          </a:p>
          <a:p>
            <a:pPr eaLnBrk="1" hangingPunct="1">
              <a:spcBef>
                <a:spcPts val="0"/>
              </a:spcBef>
              <a:defRPr/>
            </a:pPr>
            <a:r>
              <a:rPr lang="en-US" dirty="0" smtClean="0"/>
              <a:t>However, water remains relatively cheap in Wisconsin. And studies have shown that demand can be somewhat inelastic, implementing conservation rates alone may not be sufficient to influence customer behavior and to reduce demand.  Other measures, such as public education and outreach, must be considered as part of a comprehensive water conservation program.</a:t>
            </a:r>
          </a:p>
          <a:p>
            <a:pPr eaLnBrk="1" hangingPunct="1">
              <a:spcBef>
                <a:spcPts val="0"/>
              </a:spcBef>
              <a:defRPr/>
            </a:pPr>
            <a:endParaRPr lang="en-US" dirty="0" smtClean="0"/>
          </a:p>
          <a:p>
            <a:pPr eaLnBrk="1" hangingPunct="1">
              <a:spcBef>
                <a:spcPts val="0"/>
              </a:spcBef>
              <a:defRPr/>
            </a:pPr>
            <a:r>
              <a:rPr lang="en-US" dirty="0" smtClean="0"/>
              <a:t>The PSC compares the rates across utilities each year using a benchmark of 18,750 per quarter.  While this number may be a bit higher than actual average uses, it provides for a historical comparison.  In 2008, the average cost of 18,750 gallons was $71.79 per quarter, or about $288 per year.  For comparison, some have estimated that Americans spend more than $800 each year on soft drinks. </a:t>
            </a:r>
          </a:p>
          <a:p>
            <a:pPr eaLnBrk="1" hangingPunct="1">
              <a:spcBef>
                <a:spcPts val="0"/>
              </a:spcBef>
              <a:defRPr/>
            </a:pPr>
            <a:endParaRPr lang="en-US" dirty="0" smtClean="0"/>
          </a:p>
          <a:p>
            <a:pPr eaLnBrk="1" hangingPunct="1">
              <a:spcBef>
                <a:spcPts val="0"/>
              </a:spcBef>
              <a:defRPr/>
            </a:pPr>
            <a:r>
              <a:rPr lang="en-US" dirty="0" smtClean="0"/>
              <a:t>As shown in this graph, most residential customers pay between $30 to $80 per quarter for water, with some being higher and some being lower. Variation in price can be attributed to many factors:</a:t>
            </a:r>
          </a:p>
          <a:p>
            <a:pPr eaLnBrk="1" hangingPunct="1">
              <a:spcBef>
                <a:spcPts val="0"/>
              </a:spcBef>
              <a:defRPr/>
            </a:pPr>
            <a:endParaRPr lang="en-US" dirty="0" smtClean="0"/>
          </a:p>
          <a:p>
            <a:pPr eaLnBrk="1" hangingPunct="1">
              <a:spcBef>
                <a:spcPts val="0"/>
              </a:spcBef>
              <a:buFont typeface="Arial" pitchFamily="34" charset="0"/>
              <a:buChar char="•"/>
              <a:defRPr/>
            </a:pPr>
            <a:r>
              <a:rPr lang="en-US" dirty="0" smtClean="0"/>
              <a:t>Customer diversity</a:t>
            </a:r>
          </a:p>
          <a:p>
            <a:pPr eaLnBrk="1" hangingPunct="1">
              <a:spcBef>
                <a:spcPts val="0"/>
              </a:spcBef>
              <a:buFont typeface="Arial" pitchFamily="34" charset="0"/>
              <a:buChar char="•"/>
              <a:defRPr/>
            </a:pPr>
            <a:r>
              <a:rPr lang="en-US" dirty="0" smtClean="0"/>
              <a:t>Age of system</a:t>
            </a:r>
          </a:p>
          <a:p>
            <a:pPr eaLnBrk="1" hangingPunct="1">
              <a:spcBef>
                <a:spcPts val="0"/>
              </a:spcBef>
              <a:buFont typeface="Arial" pitchFamily="34" charset="0"/>
              <a:buChar char="•"/>
              <a:defRPr/>
            </a:pPr>
            <a:r>
              <a:rPr lang="en-US" dirty="0" smtClean="0"/>
              <a:t>Construction projects</a:t>
            </a:r>
          </a:p>
          <a:p>
            <a:pPr eaLnBrk="1" hangingPunct="1">
              <a:spcBef>
                <a:spcPts val="0"/>
              </a:spcBef>
              <a:buFont typeface="Arial" pitchFamily="34" charset="0"/>
              <a:buChar char="•"/>
              <a:defRPr/>
            </a:pPr>
            <a:r>
              <a:rPr lang="en-US" dirty="0" smtClean="0"/>
              <a:t>Number of customers</a:t>
            </a:r>
          </a:p>
          <a:p>
            <a:pPr eaLnBrk="1" hangingPunct="1">
              <a:spcBef>
                <a:spcPts val="0"/>
              </a:spcBef>
              <a:buFont typeface="Arial" pitchFamily="34" charset="0"/>
              <a:buChar char="•"/>
              <a:defRPr/>
            </a:pPr>
            <a:r>
              <a:rPr lang="en-US" dirty="0" smtClean="0"/>
              <a:t>Quality of source water</a:t>
            </a:r>
          </a:p>
          <a:p>
            <a:pPr eaLnBrk="1" hangingPunct="1">
              <a:spcBef>
                <a:spcPts val="0"/>
              </a:spcBef>
              <a:buFont typeface="Arial" pitchFamily="34" charset="0"/>
              <a:buChar char="•"/>
              <a:defRPr/>
            </a:pPr>
            <a:r>
              <a:rPr lang="en-US" dirty="0" smtClean="0"/>
              <a:t>Availability of alternate sources</a:t>
            </a:r>
          </a:p>
          <a:p>
            <a:pPr eaLnBrk="1" hangingPunct="1">
              <a:spcBef>
                <a:spcPts val="0"/>
              </a:spcBef>
              <a:defRPr/>
            </a:pPr>
            <a:endParaRPr lang="en-US" dirty="0" smtClean="0"/>
          </a:p>
        </p:txBody>
      </p:sp>
      <p:sp>
        <p:nvSpPr>
          <p:cNvPr id="56323" name="Slide Number Placeholder 3"/>
          <p:cNvSpPr>
            <a:spLocks noGrp="1"/>
          </p:cNvSpPr>
          <p:nvPr>
            <p:ph type="sldNum" sz="quarter" idx="5"/>
          </p:nvPr>
        </p:nvSpPr>
        <p:spPr>
          <a:noFill/>
        </p:spPr>
        <p:txBody>
          <a:bodyPr/>
          <a:lstStyle/>
          <a:p>
            <a:fld id="{1F6397A9-6FE5-4E44-932B-A753A222BE6B}" type="slidenum">
              <a:rPr lang="en-US" smtClean="0"/>
              <a:pPr/>
              <a:t>29</a:t>
            </a:fld>
            <a:endParaRPr lang="en-US" smtClean="0"/>
          </a:p>
        </p:txBody>
      </p:sp>
      <p:sp>
        <p:nvSpPr>
          <p:cNvPr id="56324" name="Slide Image Placeholder 6"/>
          <p:cNvSpPr>
            <a:spLocks noGrp="1" noRot="1" noChangeAspect="1" noTextEdit="1"/>
          </p:cNvSpPr>
          <p:nvPr>
            <p:ph type="sldImg"/>
          </p:nvPr>
        </p:nvSpPr>
        <p:spPr>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4C3BB673-0FE5-4791-9673-983516832CA5}" type="slidenum">
              <a:rPr lang="zh-CN" altLang="en-US" smtClean="0">
                <a:cs typeface="宋体"/>
              </a:rPr>
              <a:pPr/>
              <a:t>30</a:t>
            </a:fld>
            <a:endParaRPr lang="en-US" altLang="zh-CN" smtClean="0">
              <a:cs typeface="宋体"/>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zh-CN" altLang="en-US" smtClean="0">
              <a:cs typeface="宋体"/>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1017FDB-59D6-42AD-852C-06983359999A}" type="slidenum">
              <a:rPr lang="zh-CN" altLang="en-US" smtClean="0">
                <a:cs typeface="宋体"/>
              </a:rPr>
              <a:pPr/>
              <a:t>3</a:t>
            </a:fld>
            <a:endParaRPr lang="en-US" altLang="zh-CN" smtClean="0">
              <a:cs typeface="宋体"/>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zh-CN" altLang="en-US" smtClean="0">
              <a:cs typeface="宋体"/>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EEC2EEC-1FDC-4AFB-A1E8-B4052FF2A9B5}" type="slidenum">
              <a:rPr lang="zh-CN" altLang="en-US" smtClean="0">
                <a:cs typeface="宋体"/>
              </a:rPr>
              <a:pPr/>
              <a:t>4</a:t>
            </a:fld>
            <a:endParaRPr lang="en-US" altLang="zh-CN" smtClean="0">
              <a:cs typeface="宋体"/>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zh-CN" altLang="en-US" smtClean="0">
              <a:cs typeface="宋体"/>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4101BBE-40C2-4350-AA0C-DC0474CF7084}" type="slidenum">
              <a:rPr lang="zh-CN" altLang="en-US" smtClean="0">
                <a:cs typeface="宋体"/>
              </a:rPr>
              <a:pPr/>
              <a:t>7</a:t>
            </a:fld>
            <a:endParaRPr lang="en-US" altLang="zh-CN" smtClean="0">
              <a:cs typeface="宋体"/>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zh-CN" altLang="en-US" smtClean="0">
              <a:cs typeface="宋体"/>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0C5E6D56-400C-4A5B-84F1-B340175EC455}" type="slidenum">
              <a:rPr lang="zh-CN" altLang="en-US" smtClean="0">
                <a:cs typeface="宋体"/>
              </a:rPr>
              <a:pPr/>
              <a:t>8</a:t>
            </a:fld>
            <a:endParaRPr lang="en-US" altLang="zh-CN" smtClean="0">
              <a:cs typeface="宋体"/>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zh-CN" altLang="en-US" smtClean="0">
              <a:cs typeface="宋体"/>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DD10C726-802C-4E67-8126-3248A1EBF028}" type="slidenum">
              <a:rPr lang="zh-CN" altLang="en-US" smtClean="0">
                <a:cs typeface="宋体"/>
              </a:rPr>
              <a:pPr/>
              <a:t>9</a:t>
            </a:fld>
            <a:endParaRPr lang="en-US" altLang="zh-CN" smtClean="0">
              <a:cs typeface="宋体"/>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zh-CN" altLang="en-US" smtClean="0">
              <a:cs typeface="宋体"/>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CC824E58-4F70-4BFF-AC2D-CC865EEB969C}" type="slidenum">
              <a:rPr lang="zh-CN" altLang="en-US" smtClean="0">
                <a:cs typeface="宋体"/>
              </a:rPr>
              <a:pPr/>
              <a:t>10</a:t>
            </a:fld>
            <a:endParaRPr lang="en-US" altLang="zh-CN" smtClean="0">
              <a:cs typeface="宋体"/>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zh-CN" altLang="en-US" smtClean="0">
              <a:cs typeface="宋体"/>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9E3B14F-8C24-4C4E-A11D-1FCB69110DB5}" type="slidenum">
              <a:rPr lang="zh-CN" altLang="en-US" smtClean="0">
                <a:cs typeface="宋体"/>
              </a:rPr>
              <a:pPr/>
              <a:t>11</a:t>
            </a:fld>
            <a:endParaRPr lang="en-US" altLang="zh-CN" smtClean="0">
              <a:cs typeface="宋体"/>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zh-CN" altLang="en-US" smtClean="0">
              <a:cs typeface="宋体"/>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0" y="0"/>
            <a:ext cx="6362700" cy="6858000"/>
            <a:chOff x="0" y="0"/>
            <a:chExt cx="4008" cy="4320"/>
          </a:xfrm>
        </p:grpSpPr>
        <p:pic>
          <p:nvPicPr>
            <p:cNvPr id="5" name="Picture 8" descr="Expbanna"/>
            <p:cNvPicPr>
              <a:picLocks noChangeAspect="1" noChangeArrowheads="1"/>
            </p:cNvPicPr>
            <p:nvPr/>
          </p:nvPicPr>
          <p:blipFill>
            <a:blip r:embed="rId2" cstate="print"/>
            <a:srcRect/>
            <a:stretch>
              <a:fillRect/>
            </a:stretch>
          </p:blipFill>
          <p:spPr bwMode="invGray">
            <a:xfrm>
              <a:off x="0" y="0"/>
              <a:ext cx="432" cy="4320"/>
            </a:xfrm>
            <a:prstGeom prst="rect">
              <a:avLst/>
            </a:prstGeom>
            <a:noFill/>
            <a:ln w="9525">
              <a:noFill/>
              <a:miter lim="800000"/>
              <a:headEnd/>
              <a:tailEnd/>
            </a:ln>
          </p:spPr>
        </p:pic>
        <p:pic>
          <p:nvPicPr>
            <p:cNvPr id="6" name="Picture 9" descr="EXPHORSA"/>
            <p:cNvPicPr>
              <a:picLocks noChangeAspect="1" noChangeArrowheads="1"/>
            </p:cNvPicPr>
            <p:nvPr/>
          </p:nvPicPr>
          <p:blipFill>
            <a:blip r:embed="rId3" cstate="print"/>
            <a:srcRect/>
            <a:stretch>
              <a:fillRect/>
            </a:stretch>
          </p:blipFill>
          <p:spPr bwMode="auto">
            <a:xfrm>
              <a:off x="2208" y="3600"/>
              <a:ext cx="1800" cy="60"/>
            </a:xfrm>
            <a:prstGeom prst="rect">
              <a:avLst/>
            </a:prstGeom>
            <a:noFill/>
            <a:ln w="9525">
              <a:noFill/>
              <a:miter lim="800000"/>
              <a:headEnd/>
              <a:tailEnd/>
            </a:ln>
          </p:spPr>
        </p:pic>
      </p:grpSp>
      <p:pic>
        <p:nvPicPr>
          <p:cNvPr id="7" name="Picture 10" descr="EXPHORSA"/>
          <p:cNvPicPr>
            <a:picLocks noChangeAspect="1" noChangeArrowheads="1"/>
          </p:cNvPicPr>
          <p:nvPr/>
        </p:nvPicPr>
        <p:blipFill>
          <a:blip r:embed="rId4" cstate="print"/>
          <a:srcRect/>
          <a:stretch>
            <a:fillRect/>
          </a:stretch>
        </p:blipFill>
        <p:spPr bwMode="auto">
          <a:xfrm>
            <a:off x="1981200" y="3657600"/>
            <a:ext cx="5715000" cy="95250"/>
          </a:xfrm>
          <a:prstGeom prst="rect">
            <a:avLst/>
          </a:prstGeom>
          <a:noFill/>
          <a:ln w="9525">
            <a:noFill/>
            <a:miter lim="800000"/>
            <a:headEnd/>
            <a:tailEnd/>
          </a:ln>
        </p:spPr>
      </p:pic>
      <p:sp>
        <p:nvSpPr>
          <p:cNvPr id="53250" name="Rectangle 2"/>
          <p:cNvSpPr>
            <a:spLocks noGrp="1" noChangeArrowheads="1"/>
          </p:cNvSpPr>
          <p:nvPr>
            <p:ph type="ctrTitle"/>
          </p:nvPr>
        </p:nvSpPr>
        <p:spPr>
          <a:xfrm>
            <a:off x="1752600" y="990600"/>
            <a:ext cx="6400800" cy="2514600"/>
          </a:xfrm>
          <a:ln w="76200" cmpd="tri"/>
        </p:spPr>
        <p:txBody>
          <a:bodyPr/>
          <a:lstStyle>
            <a:lvl1pPr algn="ctr">
              <a:defRPr/>
            </a:lvl1pPr>
          </a:lstStyle>
          <a:p>
            <a:r>
              <a:rPr lang="en-US" altLang="zh-CN"/>
              <a:t>Click to edit Master title style</a:t>
            </a:r>
          </a:p>
        </p:txBody>
      </p:sp>
      <p:sp>
        <p:nvSpPr>
          <p:cNvPr id="53251" name="Rectangle 3"/>
          <p:cNvSpPr>
            <a:spLocks noGrp="1" noChangeArrowheads="1"/>
          </p:cNvSpPr>
          <p:nvPr>
            <p:ph type="subTitle" idx="1"/>
          </p:nvPr>
        </p:nvSpPr>
        <p:spPr>
          <a:xfrm>
            <a:off x="1752600" y="3886200"/>
            <a:ext cx="6400800" cy="1752600"/>
          </a:xfrm>
          <a:ln w="6350"/>
        </p:spPr>
        <p:txBody>
          <a:bodyPr/>
          <a:lstStyle>
            <a:lvl1pPr marL="0" indent="0" algn="ctr">
              <a:buFontTx/>
              <a:buNone/>
              <a:defRPr/>
            </a:lvl1pPr>
          </a:lstStyle>
          <a:p>
            <a:r>
              <a:rPr lang="en-US" altLang="zh-CN"/>
              <a:t>Click to edit Master subtitle style</a:t>
            </a:r>
          </a:p>
        </p:txBody>
      </p:sp>
      <p:sp>
        <p:nvSpPr>
          <p:cNvPr id="8" name="Rectangle 4"/>
          <p:cNvSpPr>
            <a:spLocks noGrp="1" noChangeArrowheads="1"/>
          </p:cNvSpPr>
          <p:nvPr>
            <p:ph type="dt" sz="half" idx="10"/>
          </p:nvPr>
        </p:nvSpPr>
        <p:spPr>
          <a:xfrm>
            <a:off x="914400" y="6400800"/>
            <a:ext cx="1905000" cy="457200"/>
          </a:xfrm>
        </p:spPr>
        <p:txBody>
          <a:bodyPr anchorCtr="0"/>
          <a:lstStyle>
            <a:lvl1pPr>
              <a:defRPr/>
            </a:lvl1pPr>
          </a:lstStyle>
          <a:p>
            <a:pPr>
              <a:defRPr/>
            </a:pPr>
            <a:endParaRPr lang="en-US" altLang="zh-CN"/>
          </a:p>
        </p:txBody>
      </p:sp>
      <p:sp>
        <p:nvSpPr>
          <p:cNvPr id="9" name="Rectangle 5"/>
          <p:cNvSpPr>
            <a:spLocks noGrp="1" noChangeArrowheads="1"/>
          </p:cNvSpPr>
          <p:nvPr>
            <p:ph type="ftr" sz="quarter" idx="11"/>
          </p:nvPr>
        </p:nvSpPr>
        <p:spPr>
          <a:xfrm>
            <a:off x="3505200" y="6400800"/>
            <a:ext cx="2895600" cy="457200"/>
          </a:xfrm>
        </p:spPr>
        <p:txBody>
          <a:bodyPr anchorCtr="0"/>
          <a:lstStyle>
            <a:lvl1pPr>
              <a:defRPr/>
            </a:lvl1pPr>
          </a:lstStyle>
          <a:p>
            <a:pPr>
              <a:defRPr/>
            </a:pPr>
            <a:endParaRPr lang="en-US" altLang="zh-CN"/>
          </a:p>
        </p:txBody>
      </p:sp>
      <p:sp>
        <p:nvSpPr>
          <p:cNvPr id="10" name="Rectangle 6"/>
          <p:cNvSpPr>
            <a:spLocks noGrp="1" noChangeArrowheads="1"/>
          </p:cNvSpPr>
          <p:nvPr>
            <p:ph type="sldNum" sz="quarter" idx="12"/>
          </p:nvPr>
        </p:nvSpPr>
        <p:spPr/>
        <p:txBody>
          <a:bodyPr anchorCtr="0"/>
          <a:lstStyle>
            <a:lvl1pPr>
              <a:defRPr/>
            </a:lvl1pPr>
          </a:lstStyle>
          <a:p>
            <a:pPr>
              <a:defRPr/>
            </a:pPr>
            <a:fld id="{9DFC73D9-6632-46F6-907E-5B77BC127B2A}" type="slidenum">
              <a:rPr lang="zh-CN" altLang="en-US"/>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30"/>
          <p:cNvSpPr>
            <a:spLocks noGrp="1" noChangeArrowheads="1"/>
          </p:cNvSpPr>
          <p:nvPr>
            <p:ph type="sldNum" sz="quarter" idx="12"/>
          </p:nvPr>
        </p:nvSpPr>
        <p:spPr>
          <a:ln/>
        </p:spPr>
        <p:txBody>
          <a:bodyPr/>
          <a:lstStyle>
            <a:lvl1pPr>
              <a:defRPr/>
            </a:lvl1pPr>
          </a:lstStyle>
          <a:p>
            <a:pPr>
              <a:defRPr/>
            </a:pPr>
            <a:fld id="{36B982AF-50D9-4B45-9102-A48A02DAA698}" type="slidenum">
              <a:rPr lang="zh-CN" altLang="en-US"/>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81000"/>
            <a:ext cx="1943100" cy="5499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2038" y="381000"/>
            <a:ext cx="5681662" cy="5499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30"/>
          <p:cNvSpPr>
            <a:spLocks noGrp="1" noChangeArrowheads="1"/>
          </p:cNvSpPr>
          <p:nvPr>
            <p:ph type="sldNum" sz="quarter" idx="12"/>
          </p:nvPr>
        </p:nvSpPr>
        <p:spPr>
          <a:ln/>
        </p:spPr>
        <p:txBody>
          <a:bodyPr/>
          <a:lstStyle>
            <a:lvl1pPr>
              <a:defRPr/>
            </a:lvl1pPr>
          </a:lstStyle>
          <a:p>
            <a:pPr>
              <a:defRPr/>
            </a:pPr>
            <a:fld id="{80B0E590-871D-412B-B766-1504EDEF69CA}"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30"/>
          <p:cNvSpPr>
            <a:spLocks noGrp="1" noChangeArrowheads="1"/>
          </p:cNvSpPr>
          <p:nvPr>
            <p:ph type="sldNum" sz="quarter" idx="12"/>
          </p:nvPr>
        </p:nvSpPr>
        <p:spPr>
          <a:ln/>
        </p:spPr>
        <p:txBody>
          <a:bodyPr/>
          <a:lstStyle>
            <a:lvl1pPr>
              <a:defRPr/>
            </a:lvl1pPr>
          </a:lstStyle>
          <a:p>
            <a:pPr>
              <a:defRPr/>
            </a:pPr>
            <a:fld id="{8302C949-DC1F-4BE3-80D1-B797E5B68CBE}"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30"/>
          <p:cNvSpPr>
            <a:spLocks noGrp="1" noChangeArrowheads="1"/>
          </p:cNvSpPr>
          <p:nvPr>
            <p:ph type="sldNum" sz="quarter" idx="12"/>
          </p:nvPr>
        </p:nvSpPr>
        <p:spPr>
          <a:ln/>
        </p:spPr>
        <p:txBody>
          <a:bodyPr/>
          <a:lstStyle>
            <a:lvl1pPr>
              <a:defRPr/>
            </a:lvl1pPr>
          </a:lstStyle>
          <a:p>
            <a:pPr>
              <a:defRPr/>
            </a:pPr>
            <a:fld id="{E416154A-469E-4968-A086-5D4E7D6830E1}" type="slidenum">
              <a:rPr lang="zh-CN" altLang="en-US"/>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2038" y="1766888"/>
            <a:ext cx="3808412"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2850" y="1766888"/>
            <a:ext cx="3808413"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30"/>
          <p:cNvSpPr>
            <a:spLocks noGrp="1" noChangeArrowheads="1"/>
          </p:cNvSpPr>
          <p:nvPr>
            <p:ph type="sldNum" sz="quarter" idx="12"/>
          </p:nvPr>
        </p:nvSpPr>
        <p:spPr>
          <a:ln/>
        </p:spPr>
        <p:txBody>
          <a:bodyPr/>
          <a:lstStyle>
            <a:lvl1pPr>
              <a:defRPr/>
            </a:lvl1pPr>
          </a:lstStyle>
          <a:p>
            <a:pPr>
              <a:defRPr/>
            </a:pPr>
            <a:fld id="{C13758CA-F81B-41D6-8233-97B00B142A45}" type="slidenum">
              <a:rPr lang="zh-CN" altLang="en-US"/>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8"/>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1029"/>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1030"/>
          <p:cNvSpPr>
            <a:spLocks noGrp="1" noChangeArrowheads="1"/>
          </p:cNvSpPr>
          <p:nvPr>
            <p:ph type="sldNum" sz="quarter" idx="12"/>
          </p:nvPr>
        </p:nvSpPr>
        <p:spPr>
          <a:ln/>
        </p:spPr>
        <p:txBody>
          <a:bodyPr/>
          <a:lstStyle>
            <a:lvl1pPr>
              <a:defRPr/>
            </a:lvl1pPr>
          </a:lstStyle>
          <a:p>
            <a:pPr>
              <a:defRPr/>
            </a:pPr>
            <a:fld id="{AED7A4E9-F8ED-430B-988C-AE7A93DF1232}" type="slidenum">
              <a:rPr lang="zh-CN" altLang="en-US"/>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8"/>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1029"/>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1030"/>
          <p:cNvSpPr>
            <a:spLocks noGrp="1" noChangeArrowheads="1"/>
          </p:cNvSpPr>
          <p:nvPr>
            <p:ph type="sldNum" sz="quarter" idx="12"/>
          </p:nvPr>
        </p:nvSpPr>
        <p:spPr>
          <a:ln/>
        </p:spPr>
        <p:txBody>
          <a:bodyPr/>
          <a:lstStyle>
            <a:lvl1pPr>
              <a:defRPr/>
            </a:lvl1pPr>
          </a:lstStyle>
          <a:p>
            <a:pPr>
              <a:defRPr/>
            </a:pPr>
            <a:fld id="{C5EAA15F-152E-4F12-A9A7-A2B0730AA42C}" type="slidenum">
              <a:rPr lang="zh-CN" altLang="en-US"/>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8"/>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1029"/>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1030"/>
          <p:cNvSpPr>
            <a:spLocks noGrp="1" noChangeArrowheads="1"/>
          </p:cNvSpPr>
          <p:nvPr>
            <p:ph type="sldNum" sz="quarter" idx="12"/>
          </p:nvPr>
        </p:nvSpPr>
        <p:spPr>
          <a:ln/>
        </p:spPr>
        <p:txBody>
          <a:bodyPr/>
          <a:lstStyle>
            <a:lvl1pPr>
              <a:defRPr/>
            </a:lvl1pPr>
          </a:lstStyle>
          <a:p>
            <a:pPr>
              <a:defRPr/>
            </a:pPr>
            <a:fld id="{A7A9D5A9-2F29-439D-B4BA-F60FBCA4C91E}" type="slidenum">
              <a:rPr lang="zh-CN" altLang="en-US"/>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30"/>
          <p:cNvSpPr>
            <a:spLocks noGrp="1" noChangeArrowheads="1"/>
          </p:cNvSpPr>
          <p:nvPr>
            <p:ph type="sldNum" sz="quarter" idx="12"/>
          </p:nvPr>
        </p:nvSpPr>
        <p:spPr>
          <a:ln/>
        </p:spPr>
        <p:txBody>
          <a:bodyPr/>
          <a:lstStyle>
            <a:lvl1pPr>
              <a:defRPr/>
            </a:lvl1pPr>
          </a:lstStyle>
          <a:p>
            <a:pPr>
              <a:defRPr/>
            </a:pPr>
            <a:fld id="{34C34050-85FF-4141-B27C-D6D5F90B5089}" type="slidenum">
              <a:rPr lang="zh-CN" altLang="en-US"/>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30"/>
          <p:cNvSpPr>
            <a:spLocks noGrp="1" noChangeArrowheads="1"/>
          </p:cNvSpPr>
          <p:nvPr>
            <p:ph type="sldNum" sz="quarter" idx="12"/>
          </p:nvPr>
        </p:nvSpPr>
        <p:spPr>
          <a:ln/>
        </p:spPr>
        <p:txBody>
          <a:bodyPr/>
          <a:lstStyle>
            <a:lvl1pPr>
              <a:defRPr/>
            </a:lvl1pPr>
          </a:lstStyle>
          <a:p>
            <a:pPr>
              <a:defRPr/>
            </a:pPr>
            <a:fld id="{7D4978DE-22AF-4F56-AE2E-6550C6467152}" type="slidenum">
              <a:rPr lang="zh-CN" altLang="en-US"/>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pic>
        <p:nvPicPr>
          <p:cNvPr id="1026" name="Picture 1026" descr="Expbanna"/>
          <p:cNvPicPr>
            <a:picLocks noChangeAspect="1" noChangeArrowheads="1"/>
          </p:cNvPicPr>
          <p:nvPr/>
        </p:nvPicPr>
        <p:blipFill>
          <a:blip r:embed="rId14" cstate="print"/>
          <a:srcRect/>
          <a:stretch>
            <a:fillRect/>
          </a:stretch>
        </p:blipFill>
        <p:spPr bwMode="invGray">
          <a:xfrm>
            <a:off x="0" y="0"/>
            <a:ext cx="685800" cy="6858000"/>
          </a:xfrm>
          <a:prstGeom prst="rect">
            <a:avLst/>
          </a:prstGeom>
          <a:noFill/>
          <a:ln w="9525">
            <a:noFill/>
            <a:miter lim="800000"/>
            <a:headEnd/>
            <a:tailEnd/>
          </a:ln>
        </p:spPr>
      </p:pic>
      <p:sp>
        <p:nvSpPr>
          <p:cNvPr id="1027" name="Rectangle 1027"/>
          <p:cNvSpPr>
            <a:spLocks noGrp="1" noChangeArrowheads="1"/>
          </p:cNvSpPr>
          <p:nvPr>
            <p:ph type="title"/>
          </p:nvPr>
        </p:nvSpPr>
        <p:spPr bwMode="auto">
          <a:xfrm>
            <a:off x="1066800" y="3810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zh-CN" smtClean="0"/>
              <a:t>Click to edit Master title style</a:t>
            </a:r>
          </a:p>
        </p:txBody>
      </p:sp>
      <p:sp>
        <p:nvSpPr>
          <p:cNvPr id="52228" name="Rectangle 1028"/>
          <p:cNvSpPr>
            <a:spLocks noGrp="1" noChangeArrowheads="1"/>
          </p:cNvSpPr>
          <p:nvPr>
            <p:ph type="dt" sz="half" idx="2"/>
          </p:nvPr>
        </p:nvSpPr>
        <p:spPr bwMode="auto">
          <a:xfrm>
            <a:off x="8382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a:spcBef>
                <a:spcPct val="0"/>
              </a:spcBef>
              <a:defRPr sz="1400">
                <a:solidFill>
                  <a:schemeClr val="tx2"/>
                </a:solidFill>
                <a:latin typeface="Arial" charset="0"/>
                <a:ea typeface="宋体" charset="-122"/>
              </a:defRPr>
            </a:lvl1pPr>
          </a:lstStyle>
          <a:p>
            <a:pPr>
              <a:defRPr/>
            </a:pPr>
            <a:endParaRPr lang="en-US" altLang="zh-CN"/>
          </a:p>
        </p:txBody>
      </p:sp>
      <p:sp>
        <p:nvSpPr>
          <p:cNvPr id="52229" name="Rectangle 1029"/>
          <p:cNvSpPr>
            <a:spLocks noGrp="1" noChangeArrowheads="1"/>
          </p:cNvSpPr>
          <p:nvPr>
            <p:ph type="ftr" sz="quarter" idx="3"/>
          </p:nvPr>
        </p:nvSpPr>
        <p:spPr bwMode="auto">
          <a:xfrm>
            <a:off x="3429000" y="6400800"/>
            <a:ext cx="28956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spcBef>
                <a:spcPct val="0"/>
              </a:spcBef>
              <a:defRPr sz="1400">
                <a:solidFill>
                  <a:schemeClr val="tx2"/>
                </a:solidFill>
                <a:latin typeface="Arial" charset="0"/>
                <a:ea typeface="宋体" charset="-122"/>
              </a:defRPr>
            </a:lvl1pPr>
          </a:lstStyle>
          <a:p>
            <a:pPr>
              <a:defRPr/>
            </a:pPr>
            <a:endParaRPr lang="en-US" altLang="zh-CN"/>
          </a:p>
        </p:txBody>
      </p:sp>
      <p:sp>
        <p:nvSpPr>
          <p:cNvPr id="52230" name="Rectangle 1030"/>
          <p:cNvSpPr>
            <a:spLocks noGrp="1" noChangeArrowheads="1"/>
          </p:cNvSpPr>
          <p:nvPr>
            <p:ph type="sldNum" sz="quarter" idx="4"/>
          </p:nvPr>
        </p:nvSpPr>
        <p:spPr bwMode="auto">
          <a:xfrm>
            <a:off x="70104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spcBef>
                <a:spcPct val="0"/>
              </a:spcBef>
              <a:defRPr sz="1400">
                <a:solidFill>
                  <a:schemeClr val="tx2"/>
                </a:solidFill>
                <a:latin typeface="Arial" charset="0"/>
                <a:ea typeface="宋体" charset="-122"/>
              </a:defRPr>
            </a:lvl1pPr>
          </a:lstStyle>
          <a:p>
            <a:pPr>
              <a:defRPr/>
            </a:pPr>
            <a:fld id="{4546AB80-6329-47F7-A671-021705716C83}" type="slidenum">
              <a:rPr lang="zh-CN" altLang="en-US"/>
              <a:pPr>
                <a:defRPr/>
              </a:pPr>
              <a:t>‹#›</a:t>
            </a:fld>
            <a:endParaRPr lang="en-US" altLang="zh-CN"/>
          </a:p>
        </p:txBody>
      </p:sp>
      <p:pic>
        <p:nvPicPr>
          <p:cNvPr id="1031" name="Picture 1031" descr="EXPHORSA"/>
          <p:cNvPicPr>
            <a:picLocks noChangeAspect="1" noChangeArrowheads="1"/>
          </p:cNvPicPr>
          <p:nvPr/>
        </p:nvPicPr>
        <p:blipFill>
          <a:blip r:embed="rId15" cstate="print"/>
          <a:srcRect/>
          <a:stretch>
            <a:fillRect/>
          </a:stretch>
        </p:blipFill>
        <p:spPr bwMode="auto">
          <a:xfrm>
            <a:off x="1066800" y="1574800"/>
            <a:ext cx="7772400" cy="130175"/>
          </a:xfrm>
          <a:prstGeom prst="rect">
            <a:avLst/>
          </a:prstGeom>
          <a:noFill/>
          <a:ln w="9525">
            <a:noFill/>
            <a:miter lim="800000"/>
            <a:headEnd/>
            <a:tailEnd/>
          </a:ln>
        </p:spPr>
      </p:pic>
      <p:sp>
        <p:nvSpPr>
          <p:cNvPr id="1032" name="Rectangle 1032"/>
          <p:cNvSpPr>
            <a:spLocks noGrp="1" noChangeArrowheads="1"/>
          </p:cNvSpPr>
          <p:nvPr>
            <p:ph type="body" idx="1"/>
          </p:nvPr>
        </p:nvSpPr>
        <p:spPr bwMode="auto">
          <a:xfrm>
            <a:off x="1062038" y="1766888"/>
            <a:ext cx="7769225" cy="4113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Tree>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6"/>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Blip>
          <a:blip r:embed="rId17"/>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Font typeface="Wingdings" pitchFamily="2" charset="2"/>
        <a:buChar char="s"/>
        <a:defRPr sz="2000">
          <a:solidFill>
            <a:schemeClr val="tx1"/>
          </a:solidFill>
          <a:latin typeface="+mn-lt"/>
        </a:defRPr>
      </a:lvl4pPr>
      <a:lvl5pPr marL="2057400" indent="-228600" algn="l" rtl="0" eaLnBrk="0" fontAlgn="base" hangingPunct="0">
        <a:spcBef>
          <a:spcPct val="20000"/>
        </a:spcBef>
        <a:spcAft>
          <a:spcPct val="0"/>
        </a:spcAft>
        <a:buClr>
          <a:schemeClr val="tx2"/>
        </a:buClr>
        <a:buFont typeface="Wingdings" pitchFamily="2" charset="2"/>
        <a:buChar char="s"/>
        <a:defRPr sz="2000">
          <a:solidFill>
            <a:schemeClr val="tx1"/>
          </a:solidFill>
          <a:latin typeface="+mn-lt"/>
        </a:defRPr>
      </a:lvl5pPr>
      <a:lvl6pPr marL="25146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6pPr>
      <a:lvl7pPr marL="29718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7pPr>
      <a:lvl8pPr marL="34290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8pPr>
      <a:lvl9pPr marL="38862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685800"/>
            <a:ext cx="7772400" cy="1905000"/>
          </a:xfrm>
          <a:ln w="9525" cmpd="sng"/>
        </p:spPr>
        <p:txBody>
          <a:bodyPr/>
          <a:lstStyle/>
          <a:p>
            <a:pPr eaLnBrk="1" hangingPunct="1"/>
            <a:r>
              <a:rPr lang="en-US" altLang="zh-CN" smtClean="0">
                <a:ea typeface="宋体"/>
                <a:cs typeface="宋体"/>
              </a:rPr>
              <a:t>Water: Priceless Resource?</a:t>
            </a:r>
          </a:p>
        </p:txBody>
      </p:sp>
      <p:sp>
        <p:nvSpPr>
          <p:cNvPr id="3075" name="Rectangle 3"/>
          <p:cNvSpPr>
            <a:spLocks noGrp="1" noChangeArrowheads="1"/>
          </p:cNvSpPr>
          <p:nvPr>
            <p:ph type="subTitle" idx="1"/>
          </p:nvPr>
        </p:nvSpPr>
        <p:spPr>
          <a:xfrm>
            <a:off x="1371600" y="2590800"/>
            <a:ext cx="6400800" cy="3048000"/>
          </a:xfrm>
          <a:ln w="9525"/>
        </p:spPr>
        <p:txBody>
          <a:bodyPr/>
          <a:lstStyle/>
          <a:p>
            <a:pPr eaLnBrk="1" hangingPunct="1"/>
            <a:r>
              <a:rPr lang="en-US" altLang="zh-CN" smtClean="0">
                <a:ea typeface="宋体"/>
                <a:cs typeface="宋体"/>
              </a:rPr>
              <a:t>Karst Institute</a:t>
            </a:r>
          </a:p>
          <a:p>
            <a:pPr eaLnBrk="1" hangingPunct="1"/>
            <a:r>
              <a:rPr lang="en-US" altLang="zh-CN" smtClean="0">
                <a:ea typeface="宋体"/>
                <a:cs typeface="宋体"/>
              </a:rPr>
              <a:t>Guizhou University</a:t>
            </a:r>
          </a:p>
          <a:p>
            <a:pPr eaLnBrk="1" hangingPunct="1"/>
            <a:r>
              <a:rPr lang="en-US" altLang="zh-CN" smtClean="0">
                <a:ea typeface="宋体"/>
                <a:cs typeface="宋体"/>
              </a:rPr>
              <a:t>June 20, 2011</a:t>
            </a:r>
          </a:p>
          <a:p>
            <a:pPr eaLnBrk="1" hangingPunct="1"/>
            <a:r>
              <a:rPr lang="en-US" altLang="zh-CN" smtClean="0">
                <a:ea typeface="宋体"/>
                <a:cs typeface="宋体"/>
              </a:rPr>
              <a:t> by Merton Finkler, Ph.D</a:t>
            </a:r>
          </a:p>
          <a:p>
            <a:pPr eaLnBrk="1" hangingPunct="1"/>
            <a:r>
              <a:rPr lang="en-US" altLang="zh-CN" smtClean="0">
                <a:ea typeface="宋体"/>
                <a:cs typeface="宋体"/>
              </a:rPr>
              <a:t>Lawrence University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zh-CN" smtClean="0">
                <a:ea typeface="宋体"/>
                <a:cs typeface="宋体"/>
              </a:rPr>
              <a:t>Water Right Definition 2</a:t>
            </a:r>
          </a:p>
        </p:txBody>
      </p:sp>
      <p:sp>
        <p:nvSpPr>
          <p:cNvPr id="12291" name="Rectangle 3"/>
          <p:cNvSpPr>
            <a:spLocks noGrp="1" noChangeArrowheads="1"/>
          </p:cNvSpPr>
          <p:nvPr>
            <p:ph type="body" idx="1"/>
          </p:nvPr>
        </p:nvSpPr>
        <p:spPr/>
        <p:txBody>
          <a:bodyPr/>
          <a:lstStyle/>
          <a:p>
            <a:pPr eaLnBrk="1" hangingPunct="1">
              <a:lnSpc>
                <a:spcPct val="90000"/>
              </a:lnSpc>
            </a:pPr>
            <a:r>
              <a:rPr lang="en-US" altLang="zh-CN" sz="2800" smtClean="0">
                <a:ea typeface="宋体"/>
                <a:cs typeface="宋体"/>
              </a:rPr>
              <a:t>Prior Appropriation:  “Colorado Doctrine”</a:t>
            </a:r>
          </a:p>
          <a:p>
            <a:pPr lvl="1" eaLnBrk="1" hangingPunct="1">
              <a:lnSpc>
                <a:spcPct val="90000"/>
              </a:lnSpc>
            </a:pPr>
            <a:r>
              <a:rPr lang="en-US" altLang="zh-CN" sz="2400" smtClean="0">
                <a:ea typeface="宋体"/>
                <a:cs typeface="宋体"/>
              </a:rPr>
              <a:t>Unconnected to land ownership</a:t>
            </a:r>
          </a:p>
          <a:p>
            <a:pPr lvl="1" eaLnBrk="1" hangingPunct="1">
              <a:lnSpc>
                <a:spcPct val="90000"/>
              </a:lnSpc>
            </a:pPr>
            <a:r>
              <a:rPr lang="en-US" altLang="zh-CN" sz="2400" smtClean="0">
                <a:ea typeface="宋体"/>
                <a:cs typeface="宋体"/>
              </a:rPr>
              <a:t>“First in time, most senior right” – with quantity set by date of use</a:t>
            </a:r>
          </a:p>
          <a:p>
            <a:pPr lvl="1" eaLnBrk="1" hangingPunct="1">
              <a:lnSpc>
                <a:spcPct val="90000"/>
              </a:lnSpc>
            </a:pPr>
            <a:r>
              <a:rPr lang="en-US" altLang="zh-CN" sz="2400" smtClean="0">
                <a:ea typeface="宋体"/>
                <a:cs typeface="宋体"/>
              </a:rPr>
              <a:t>“Use it or lose it” often applies with beneficial use typically defined as agricultural, industrial or household</a:t>
            </a:r>
          </a:p>
          <a:p>
            <a:pPr eaLnBrk="1" hangingPunct="1">
              <a:lnSpc>
                <a:spcPct val="90000"/>
              </a:lnSpc>
            </a:pPr>
            <a:r>
              <a:rPr lang="en-US" altLang="zh-CN" sz="2800" smtClean="0">
                <a:ea typeface="宋体"/>
                <a:cs typeface="宋体"/>
              </a:rPr>
              <a:t>Abandonment of right is rare: if transferable, rights will be sold.</a:t>
            </a:r>
          </a:p>
          <a:p>
            <a:pPr eaLnBrk="1" hangingPunct="1">
              <a:lnSpc>
                <a:spcPct val="90000"/>
              </a:lnSpc>
            </a:pPr>
            <a:r>
              <a:rPr lang="en-US" altLang="zh-CN" sz="2800" smtClean="0">
                <a:ea typeface="宋体"/>
                <a:cs typeface="宋体"/>
              </a:rPr>
              <a:t>Governments can set reserved use – for example, navigable waters cannot be restricted.</a:t>
            </a:r>
          </a:p>
          <a:p>
            <a:pPr eaLnBrk="1" hangingPunct="1">
              <a:lnSpc>
                <a:spcPct val="90000"/>
              </a:lnSpc>
            </a:pPr>
            <a:r>
              <a:rPr lang="en-US" altLang="zh-CN" sz="2800" smtClean="0">
                <a:ea typeface="宋体"/>
                <a:cs typeface="宋体"/>
              </a:rPr>
              <a:t>Common in Western US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zh-CN" smtClean="0">
                <a:ea typeface="宋体"/>
                <a:cs typeface="宋体"/>
              </a:rPr>
              <a:t>Water Right Definition 3</a:t>
            </a:r>
          </a:p>
        </p:txBody>
      </p:sp>
      <p:sp>
        <p:nvSpPr>
          <p:cNvPr id="13315" name="Rectangle 3"/>
          <p:cNvSpPr>
            <a:spLocks noGrp="1" noChangeArrowheads="1"/>
          </p:cNvSpPr>
          <p:nvPr>
            <p:ph type="body" idx="1"/>
          </p:nvPr>
        </p:nvSpPr>
        <p:spPr/>
        <p:txBody>
          <a:bodyPr/>
          <a:lstStyle/>
          <a:p>
            <a:pPr eaLnBrk="1" hangingPunct="1"/>
            <a:r>
              <a:rPr lang="en-US" altLang="zh-CN" sz="2800" smtClean="0">
                <a:ea typeface="宋体"/>
                <a:cs typeface="宋体"/>
              </a:rPr>
              <a:t>Public Trust Doctrine:  All navigable waters are “common highways and forever free.” </a:t>
            </a:r>
          </a:p>
          <a:p>
            <a:pPr eaLnBrk="1" hangingPunct="1"/>
            <a:r>
              <a:rPr lang="en-US" altLang="zh-CN" sz="2800" smtClean="0">
                <a:ea typeface="宋体"/>
                <a:cs typeface="宋体"/>
              </a:rPr>
              <a:t>Wisconsin – “All Wisconsin citizens have the right to boat, fish, hunt, ice skate, and swim on navigable waters, as well as enjoy the natural beauty of navigable waters, and enjoy the quality and quantity of water that supports those uses.”</a:t>
            </a:r>
          </a:p>
          <a:p>
            <a:pPr eaLnBrk="1" hangingPunct="1"/>
            <a:r>
              <a:rPr lang="en-US" altLang="zh-CN" sz="2800" smtClean="0">
                <a:ea typeface="宋体"/>
                <a:cs typeface="宋体"/>
              </a:rPr>
              <a:t>Wisconsin: Public’s rights are primary; riparian owner’s are secondary.</a:t>
            </a:r>
          </a:p>
          <a:p>
            <a:pPr eaLnBrk="1" hangingPunct="1">
              <a:buFontTx/>
              <a:buNone/>
            </a:pPr>
            <a:endParaRPr lang="en-US" altLang="zh-CN" sz="2800" smtClean="0">
              <a:ea typeface="宋体"/>
              <a:cs typeface="宋体"/>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Wisconsin Water Rights (Cont.)</a:t>
            </a:r>
          </a:p>
        </p:txBody>
      </p:sp>
      <p:sp>
        <p:nvSpPr>
          <p:cNvPr id="14339" name="Content Placeholder 2"/>
          <p:cNvSpPr>
            <a:spLocks noGrp="1"/>
          </p:cNvSpPr>
          <p:nvPr>
            <p:ph idx="1"/>
          </p:nvPr>
        </p:nvSpPr>
        <p:spPr/>
        <p:txBody>
          <a:bodyPr/>
          <a:lstStyle/>
          <a:p>
            <a:pPr eaLnBrk="1" hangingPunct="1">
              <a:buFontTx/>
              <a:buChar char="•"/>
            </a:pPr>
            <a:r>
              <a:rPr lang="en-US" altLang="zh-CN" smtClean="0">
                <a:ea typeface="宋体"/>
                <a:cs typeface="宋体"/>
              </a:rPr>
              <a:t>Riparian rights limited by “reasonable” use and the PTD</a:t>
            </a:r>
          </a:p>
          <a:p>
            <a:pPr eaLnBrk="1" hangingPunct="1">
              <a:buFontTx/>
              <a:buChar char="•"/>
            </a:pPr>
            <a:r>
              <a:rPr lang="en-US" altLang="zh-CN" smtClean="0">
                <a:ea typeface="宋体"/>
                <a:cs typeface="宋体"/>
              </a:rPr>
              <a:t>WI Dept of Natural Resources determines reasonable use and applies PTD</a:t>
            </a:r>
          </a:p>
          <a:p>
            <a:pPr eaLnBrk="1" hangingPunct="1">
              <a:buFontTx/>
              <a:buChar char="•"/>
            </a:pPr>
            <a:r>
              <a:rPr lang="en-US" altLang="zh-CN" smtClean="0">
                <a:ea typeface="宋体"/>
                <a:cs typeface="宋体"/>
              </a:rPr>
              <a:t>Fundamental ?   As technology changes, and historically “reasonable” use exceeds supply, how should water be allocated ?</a:t>
            </a:r>
          </a:p>
          <a:p>
            <a:pPr eaLnBrk="1" hangingPunct="1">
              <a:buFontTx/>
              <a:buChar char="•"/>
            </a:pPr>
            <a:r>
              <a:rPr lang="en-US" altLang="zh-CN" smtClean="0">
                <a:ea typeface="宋体"/>
                <a:cs typeface="宋体"/>
              </a:rPr>
              <a:t>Political strength of traditional uses is difficult to change</a:t>
            </a:r>
          </a:p>
          <a:p>
            <a:pPr eaLnBrk="1" hangingPunct="1"/>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zh-CN" smtClean="0">
                <a:ea typeface="宋体"/>
                <a:cs typeface="宋体"/>
              </a:rPr>
              <a:t>All Definitions Generate Conflict</a:t>
            </a:r>
          </a:p>
        </p:txBody>
      </p:sp>
      <p:sp>
        <p:nvSpPr>
          <p:cNvPr id="15363" name="Rectangle 3"/>
          <p:cNvSpPr>
            <a:spLocks noGrp="1" noChangeArrowheads="1"/>
          </p:cNvSpPr>
          <p:nvPr>
            <p:ph type="body" idx="1"/>
          </p:nvPr>
        </p:nvSpPr>
        <p:spPr/>
        <p:txBody>
          <a:bodyPr/>
          <a:lstStyle/>
          <a:p>
            <a:pPr eaLnBrk="1" hangingPunct="1">
              <a:lnSpc>
                <a:spcPct val="90000"/>
              </a:lnSpc>
            </a:pPr>
            <a:r>
              <a:rPr lang="en-US" altLang="zh-CN" smtClean="0">
                <a:ea typeface="宋体"/>
                <a:cs typeface="宋体"/>
              </a:rPr>
              <a:t>Traditional users versus homesteaders</a:t>
            </a:r>
          </a:p>
          <a:p>
            <a:pPr eaLnBrk="1" hangingPunct="1">
              <a:lnSpc>
                <a:spcPct val="90000"/>
              </a:lnSpc>
            </a:pPr>
            <a:r>
              <a:rPr lang="en-US" altLang="zh-CN" smtClean="0">
                <a:ea typeface="宋体"/>
                <a:cs typeface="宋体"/>
              </a:rPr>
              <a:t>Agricultural versus urban uses</a:t>
            </a:r>
          </a:p>
          <a:p>
            <a:pPr eaLnBrk="1" hangingPunct="1">
              <a:lnSpc>
                <a:spcPct val="90000"/>
              </a:lnSpc>
            </a:pPr>
            <a:r>
              <a:rPr lang="en-US" altLang="zh-CN" smtClean="0">
                <a:ea typeface="宋体"/>
                <a:cs typeface="宋体"/>
              </a:rPr>
              <a:t>Commercial vs. amenity demands</a:t>
            </a:r>
          </a:p>
          <a:p>
            <a:pPr eaLnBrk="1" hangingPunct="1">
              <a:lnSpc>
                <a:spcPct val="90000"/>
              </a:lnSpc>
            </a:pPr>
            <a:r>
              <a:rPr lang="en-US" altLang="zh-CN" smtClean="0">
                <a:ea typeface="宋体"/>
                <a:cs typeface="宋体"/>
              </a:rPr>
              <a:t>Ecological preferences conflict with other preferences (including waste disposal/runoff)</a:t>
            </a:r>
          </a:p>
          <a:p>
            <a:pPr eaLnBrk="1" hangingPunct="1">
              <a:lnSpc>
                <a:spcPct val="90000"/>
              </a:lnSpc>
            </a:pPr>
            <a:r>
              <a:rPr lang="en-US" altLang="zh-CN" smtClean="0">
                <a:ea typeface="宋体"/>
                <a:cs typeface="宋体"/>
              </a:rPr>
              <a:t>Those inside the watershed basin and those outside – a central issue addressed by the Great Lakes Compact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Water Rights Definition 4</a:t>
            </a:r>
          </a:p>
        </p:txBody>
      </p:sp>
      <p:sp>
        <p:nvSpPr>
          <p:cNvPr id="16387" name="Content Placeholder 2"/>
          <p:cNvSpPr>
            <a:spLocks noGrp="1"/>
          </p:cNvSpPr>
          <p:nvPr>
            <p:ph idx="1"/>
          </p:nvPr>
        </p:nvSpPr>
        <p:spPr/>
        <p:txBody>
          <a:bodyPr/>
          <a:lstStyle/>
          <a:p>
            <a:pPr eaLnBrk="1" hangingPunct="1"/>
            <a:r>
              <a:rPr lang="en-US" smtClean="0"/>
              <a:t>Oregon water law is based on prior appropriation</a:t>
            </a:r>
          </a:p>
          <a:p>
            <a:pPr eaLnBrk="1" hangingPunct="1"/>
            <a:r>
              <a:rPr lang="en-US" smtClean="0"/>
              <a:t>Instream Water Rights Act (1987) and Conserved Water Program allow water to be traded with 75% reallocated by rights holder and 25% to the state </a:t>
            </a:r>
          </a:p>
          <a:p>
            <a:pPr eaLnBrk="1" hangingPunct="1"/>
            <a:r>
              <a:rPr lang="en-US" smtClean="0"/>
              <a:t>Rights can be traded</a:t>
            </a:r>
          </a:p>
          <a:p>
            <a:pPr eaLnBrk="1" hangingPunct="1"/>
            <a:r>
              <a:rPr lang="en-US" smtClean="0"/>
              <a:t>Oregon Water Trust provides both expertise and networking opportunities</a:t>
            </a:r>
          </a:p>
          <a:p>
            <a:pPr eaLnBrk="1" hangingPunct="1">
              <a:buFontTx/>
              <a:buNone/>
            </a:pPr>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zh-CN" sz="4000" smtClean="0">
                <a:ea typeface="宋体"/>
                <a:cs typeface="宋体"/>
              </a:rPr>
              <a:t>Non-Scarcity Pricing Yields Waste</a:t>
            </a:r>
          </a:p>
        </p:txBody>
      </p:sp>
      <p:sp>
        <p:nvSpPr>
          <p:cNvPr id="17411" name="Rectangle 3"/>
          <p:cNvSpPr>
            <a:spLocks noGrp="1" noChangeArrowheads="1"/>
          </p:cNvSpPr>
          <p:nvPr>
            <p:ph type="body" idx="1"/>
          </p:nvPr>
        </p:nvSpPr>
        <p:spPr/>
        <p:txBody>
          <a:bodyPr/>
          <a:lstStyle/>
          <a:p>
            <a:pPr eaLnBrk="1" hangingPunct="1">
              <a:lnSpc>
                <a:spcPct val="90000"/>
              </a:lnSpc>
            </a:pPr>
            <a:r>
              <a:rPr lang="en-US" altLang="zh-CN" sz="3600" smtClean="0">
                <a:ea typeface="宋体"/>
                <a:cs typeface="宋体"/>
              </a:rPr>
              <a:t>Urban prices &gt; Agricultural prices  &amp; restricted exchange leads to crops that heavily use water.</a:t>
            </a:r>
          </a:p>
          <a:p>
            <a:pPr eaLnBrk="1" hangingPunct="1">
              <a:lnSpc>
                <a:spcPct val="90000"/>
              </a:lnSpc>
            </a:pPr>
            <a:r>
              <a:rPr lang="en-US" altLang="zh-CN" sz="3600" smtClean="0">
                <a:ea typeface="宋体"/>
                <a:cs typeface="宋体"/>
              </a:rPr>
              <a:t>No easy way to have those interested in the ecological or amenity value bid for water</a:t>
            </a:r>
          </a:p>
          <a:p>
            <a:pPr eaLnBrk="1" hangingPunct="1">
              <a:lnSpc>
                <a:spcPct val="90000"/>
              </a:lnSpc>
            </a:pPr>
            <a:r>
              <a:rPr lang="en-US" altLang="zh-CN" sz="3600" smtClean="0">
                <a:ea typeface="宋体"/>
                <a:cs typeface="宋体"/>
              </a:rPr>
              <a:t>Dumping waste into water is too cheap – often no cost until target level then shutdown.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Non-Scarcity Prices (Cont.)</a:t>
            </a:r>
          </a:p>
        </p:txBody>
      </p:sp>
      <p:sp>
        <p:nvSpPr>
          <p:cNvPr id="18435" name="Content Placeholder 2"/>
          <p:cNvSpPr>
            <a:spLocks noGrp="1"/>
          </p:cNvSpPr>
          <p:nvPr>
            <p:ph idx="1"/>
          </p:nvPr>
        </p:nvSpPr>
        <p:spPr/>
        <p:txBody>
          <a:bodyPr/>
          <a:lstStyle/>
          <a:p>
            <a:pPr eaLnBrk="1" hangingPunct="1">
              <a:lnSpc>
                <a:spcPct val="90000"/>
              </a:lnSpc>
            </a:pPr>
            <a:r>
              <a:rPr lang="en-US" altLang="zh-CN" sz="3600" smtClean="0">
                <a:ea typeface="宋体"/>
                <a:cs typeface="宋体"/>
              </a:rPr>
              <a:t>Pricing based solely on piping and pumping costs yields low prices for  high use. </a:t>
            </a:r>
          </a:p>
          <a:p>
            <a:pPr eaLnBrk="1" hangingPunct="1">
              <a:lnSpc>
                <a:spcPct val="90000"/>
              </a:lnSpc>
            </a:pPr>
            <a:r>
              <a:rPr lang="en-US" altLang="zh-CN" sz="3600" smtClean="0">
                <a:ea typeface="宋体"/>
                <a:cs typeface="宋体"/>
              </a:rPr>
              <a:t>Ill-defined property rights or public ownership </a:t>
            </a:r>
            <a:r>
              <a:rPr lang="en-US" altLang="zh-CN" sz="3600" smtClean="0">
                <a:ea typeface="宋体"/>
                <a:cs typeface="宋体"/>
                <a:sym typeface="MT Extra" pitchFamily="18" charset="2"/>
              </a:rPr>
              <a:t></a:t>
            </a:r>
            <a:r>
              <a:rPr lang="en-US" altLang="zh-CN" sz="3600" smtClean="0">
                <a:ea typeface="宋体"/>
                <a:cs typeface="宋体"/>
              </a:rPr>
              <a:t> too little stewardship and too much politics.</a:t>
            </a:r>
          </a:p>
          <a:p>
            <a:pPr>
              <a:buFontTx/>
              <a:buNone/>
            </a:pPr>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Ownership and Pricing	</a:t>
            </a:r>
          </a:p>
        </p:txBody>
      </p:sp>
      <p:sp>
        <p:nvSpPr>
          <p:cNvPr id="19459" name="Content Placeholder 2"/>
          <p:cNvSpPr>
            <a:spLocks noGrp="1"/>
          </p:cNvSpPr>
          <p:nvPr>
            <p:ph idx="1"/>
          </p:nvPr>
        </p:nvSpPr>
        <p:spPr/>
        <p:txBody>
          <a:bodyPr/>
          <a:lstStyle/>
          <a:p>
            <a:r>
              <a:rPr lang="en-US" smtClean="0"/>
              <a:t>Tradeable ownership rights allow people to sell water to those who desire them more</a:t>
            </a:r>
          </a:p>
          <a:p>
            <a:r>
              <a:rPr lang="en-US" smtClean="0"/>
              <a:t>No need to “use it or lose it”</a:t>
            </a:r>
          </a:p>
          <a:p>
            <a:r>
              <a:rPr lang="en-US" smtClean="0"/>
              <a:t>Can trade across seasons</a:t>
            </a:r>
          </a:p>
          <a:p>
            <a:r>
              <a:rPr lang="en-US" smtClean="0"/>
              <a:t>Can conserve water and trade rights</a:t>
            </a:r>
          </a:p>
          <a:p>
            <a:r>
              <a:rPr lang="en-US" smtClean="0"/>
              <a:t>These things all happen in Oregon with the assistance of the Oregon Water Trust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z="3600" smtClean="0"/>
              <a:t>Water Rates – Policy Considerations</a:t>
            </a:r>
          </a:p>
        </p:txBody>
      </p:sp>
      <p:sp>
        <p:nvSpPr>
          <p:cNvPr id="20483" name="Content Placeholder 2"/>
          <p:cNvSpPr>
            <a:spLocks noGrp="1"/>
          </p:cNvSpPr>
          <p:nvPr>
            <p:ph idx="1"/>
          </p:nvPr>
        </p:nvSpPr>
        <p:spPr/>
        <p:txBody>
          <a:bodyPr/>
          <a:lstStyle/>
          <a:p>
            <a:pPr eaLnBrk="1" hangingPunct="1"/>
            <a:endParaRPr lang="en-US" smtClean="0"/>
          </a:p>
        </p:txBody>
      </p:sp>
      <p:graphicFrame>
        <p:nvGraphicFramePr>
          <p:cNvPr id="4" name="Diagram 3"/>
          <p:cNvGraphicFramePr/>
          <p:nvPr/>
        </p:nvGraphicFramePr>
        <p:xfrm>
          <a:off x="990600" y="1981200"/>
          <a:ext cx="69342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noGrp="1"/>
          </p:cNvGraphicFramePr>
          <p:nvPr/>
        </p:nvGraphicFramePr>
        <p:xfrm>
          <a:off x="762000" y="4267200"/>
          <a:ext cx="3657600" cy="2286000"/>
        </p:xfrm>
        <a:graphic>
          <a:graphicData uri="http://schemas.openxmlformats.org/drawingml/2006/chart">
            <c:chart xmlns:c="http://schemas.openxmlformats.org/drawingml/2006/chart" xmlns:r="http://schemas.openxmlformats.org/officeDocument/2006/relationships" r:id="rId3"/>
          </a:graphicData>
        </a:graphic>
      </p:graphicFrame>
      <p:sp>
        <p:nvSpPr>
          <p:cNvPr id="21507" name="Title 1"/>
          <p:cNvSpPr>
            <a:spLocks noGrp="1"/>
          </p:cNvSpPr>
          <p:nvPr>
            <p:ph type="title"/>
          </p:nvPr>
        </p:nvSpPr>
        <p:spPr/>
        <p:txBody>
          <a:bodyPr/>
          <a:lstStyle/>
          <a:p>
            <a:pPr eaLnBrk="1" hangingPunct="1"/>
            <a:r>
              <a:rPr lang="en-US" smtClean="0"/>
              <a:t>Water Rate Designs</a:t>
            </a:r>
          </a:p>
        </p:txBody>
      </p:sp>
      <p:graphicFrame>
        <p:nvGraphicFramePr>
          <p:cNvPr id="4" name="Content Placeholder 3"/>
          <p:cNvGraphicFramePr>
            <a:graphicFrameLocks noGrp="1"/>
          </p:cNvGraphicFramePr>
          <p:nvPr>
            <p:ph idx="1"/>
          </p:nvPr>
        </p:nvGraphicFramePr>
        <p:xfrm>
          <a:off x="762000" y="1828800"/>
          <a:ext cx="3657600" cy="2286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noGrp="1"/>
          </p:cNvGraphicFramePr>
          <p:nvPr/>
        </p:nvGraphicFramePr>
        <p:xfrm>
          <a:off x="4572000" y="1828800"/>
          <a:ext cx="3657600" cy="2286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p:cNvGraphicFramePr>
            <a:graphicFrameLocks noGrp="1"/>
          </p:cNvGraphicFramePr>
          <p:nvPr/>
        </p:nvGraphicFramePr>
        <p:xfrm>
          <a:off x="4572000" y="4267200"/>
          <a:ext cx="3657600" cy="228600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zh-CN" smtClean="0">
                <a:ea typeface="宋体"/>
                <a:cs typeface="宋体"/>
              </a:rPr>
              <a:t>Priceless</a:t>
            </a:r>
          </a:p>
        </p:txBody>
      </p:sp>
      <p:sp>
        <p:nvSpPr>
          <p:cNvPr id="4099" name="Rectangle 3"/>
          <p:cNvSpPr>
            <a:spLocks noGrp="1" noChangeArrowheads="1"/>
          </p:cNvSpPr>
          <p:nvPr>
            <p:ph type="body" idx="1"/>
          </p:nvPr>
        </p:nvSpPr>
        <p:spPr/>
        <p:txBody>
          <a:bodyPr/>
          <a:lstStyle/>
          <a:p>
            <a:pPr eaLnBrk="1" hangingPunct="1"/>
            <a:endParaRPr lang="zh-CN" altLang="en-US" smtClean="0">
              <a:ea typeface="宋体"/>
              <a:cs typeface="宋体"/>
            </a:endParaRPr>
          </a:p>
        </p:txBody>
      </p:sp>
      <p:pic>
        <p:nvPicPr>
          <p:cNvPr id="4100" name="Picture 4" descr="Priceless_Water"/>
          <p:cNvPicPr>
            <a:picLocks noChangeAspect="1" noChangeArrowheads="1"/>
          </p:cNvPicPr>
          <p:nvPr/>
        </p:nvPicPr>
        <p:blipFill>
          <a:blip r:embed="rId3" cstate="print"/>
          <a:srcRect/>
          <a:stretch>
            <a:fillRect/>
          </a:stretch>
        </p:blipFill>
        <p:spPr bwMode="auto">
          <a:xfrm>
            <a:off x="762000" y="1943100"/>
            <a:ext cx="7620000" cy="41529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pPr eaLnBrk="1" hangingPunct="1">
              <a:defRPr/>
            </a:pPr>
            <a:r>
              <a:rPr lang="en-US" dirty="0" smtClean="0"/>
              <a:t/>
            </a:r>
            <a:br>
              <a:rPr lang="en-US" dirty="0" smtClean="0"/>
            </a:br>
            <a:r>
              <a:rPr lang="en-US" dirty="0" smtClean="0"/>
              <a:t>Water Rates as a Conservation Tool</a:t>
            </a:r>
          </a:p>
        </p:txBody>
      </p:sp>
      <p:sp>
        <p:nvSpPr>
          <p:cNvPr id="22531" name="Rectangle 3"/>
          <p:cNvSpPr>
            <a:spLocks noGrp="1" noChangeArrowheads="1"/>
          </p:cNvSpPr>
          <p:nvPr>
            <p:ph type="body" idx="1"/>
          </p:nvPr>
        </p:nvSpPr>
        <p:spPr>
          <a:xfrm>
            <a:off x="457200" y="1828800"/>
            <a:ext cx="8229600" cy="1676400"/>
          </a:xfrm>
        </p:spPr>
        <p:txBody>
          <a:bodyPr/>
          <a:lstStyle/>
          <a:p>
            <a:pPr eaLnBrk="1" hangingPunct="1">
              <a:spcBef>
                <a:spcPts val="1200"/>
              </a:spcBef>
            </a:pPr>
            <a:r>
              <a:rPr lang="en-US" sz="2400" smtClean="0"/>
              <a:t>Appropriate price signals encourage efficient water use</a:t>
            </a:r>
          </a:p>
          <a:p>
            <a:pPr eaLnBrk="1" hangingPunct="1">
              <a:spcBef>
                <a:spcPts val="1200"/>
              </a:spcBef>
            </a:pPr>
            <a:r>
              <a:rPr lang="en-US" sz="2400" smtClean="0"/>
              <a:t>Rates must be reasonable (Ch. 196, Wis. Stats.)</a:t>
            </a:r>
          </a:p>
          <a:p>
            <a:pPr eaLnBrk="1" hangingPunct="1">
              <a:spcBef>
                <a:spcPts val="1200"/>
              </a:spcBef>
            </a:pPr>
            <a:r>
              <a:rPr lang="en-US" sz="2400" smtClean="0"/>
              <a:t>Rates should match community goals</a:t>
            </a:r>
          </a:p>
          <a:p>
            <a:pPr eaLnBrk="1" hangingPunct="1">
              <a:buFont typeface="Wingdings 2" pitchFamily="18" charset="2"/>
              <a:buNone/>
            </a:pPr>
            <a:r>
              <a:rPr lang="en-US" sz="2400" smtClean="0"/>
              <a:t/>
            </a:r>
            <a:br>
              <a:rPr lang="en-US" sz="2400" smtClean="0"/>
            </a:br>
            <a:endParaRPr lang="en-US" sz="2400" smtClean="0"/>
          </a:p>
        </p:txBody>
      </p:sp>
      <p:graphicFrame>
        <p:nvGraphicFramePr>
          <p:cNvPr id="5" name="Diagram 4"/>
          <p:cNvGraphicFramePr/>
          <p:nvPr/>
        </p:nvGraphicFramePr>
        <p:xfrm>
          <a:off x="685800" y="3429000"/>
          <a:ext cx="7467600" cy="299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ormAutofit fontScale="90000"/>
          </a:bodyPr>
          <a:lstStyle/>
          <a:p>
            <a:pPr eaLnBrk="1" hangingPunct="1">
              <a:defRPr/>
            </a:pPr>
            <a:r>
              <a:rPr lang="en-US" dirty="0" smtClean="0"/>
              <a:t>Water Rates – Design Comparison</a:t>
            </a:r>
          </a:p>
        </p:txBody>
      </p:sp>
      <p:graphicFrame>
        <p:nvGraphicFramePr>
          <p:cNvPr id="4" name="Content Placeholder 3"/>
          <p:cNvGraphicFramePr>
            <a:graphicFrameLocks noGrp="1"/>
          </p:cNvGraphicFramePr>
          <p:nvPr>
            <p:ph idx="1"/>
          </p:nvPr>
        </p:nvGraphicFramePr>
        <p:xfrm>
          <a:off x="457200" y="1828800"/>
          <a:ext cx="8229600" cy="4307840"/>
        </p:xfrm>
        <a:graphic>
          <a:graphicData uri="http://schemas.openxmlformats.org/drawingml/2006/table">
            <a:tbl>
              <a:tblPr firstRow="1" bandRow="1">
                <a:tableStyleId>{0660B408-B3CF-4A94-85FC-2B1E0A45F4A2}</a:tableStyleId>
              </a:tblPr>
              <a:tblGrid>
                <a:gridCol w="2743200"/>
                <a:gridCol w="2743200"/>
                <a:gridCol w="2743200"/>
              </a:tblGrid>
              <a:tr h="381000">
                <a:tc>
                  <a:txBody>
                    <a:bodyPr/>
                    <a:lstStyle/>
                    <a:p>
                      <a:r>
                        <a:rPr lang="en-US" dirty="0" smtClean="0"/>
                        <a:t>Rate Structure</a:t>
                      </a:r>
                      <a:endParaRPr lang="en-US" dirty="0"/>
                    </a:p>
                  </a:txBody>
                  <a:tcPr>
                    <a:lnL w="28575" cap="flat" cmpd="sng" algn="ctr">
                      <a:solidFill>
                        <a:schemeClr val="accent2">
                          <a:lumMod val="75000"/>
                        </a:schemeClr>
                      </a:solidFill>
                      <a:prstDash val="solid"/>
                      <a:round/>
                      <a:headEnd type="none" w="med" len="med"/>
                      <a:tailEnd type="none" w="med" len="med"/>
                    </a:lnL>
                    <a:lnT w="28575" cap="flat" cmpd="sng" algn="ctr">
                      <a:solidFill>
                        <a:schemeClr val="accent2">
                          <a:lumMod val="75000"/>
                        </a:schemeClr>
                      </a:solidFill>
                      <a:prstDash val="solid"/>
                      <a:round/>
                      <a:headEnd type="none" w="med" len="med"/>
                      <a:tailEnd type="none" w="med" len="med"/>
                    </a:lnT>
                    <a:solidFill>
                      <a:srgbClr val="04617B"/>
                    </a:solidFill>
                  </a:tcPr>
                </a:tc>
                <a:tc>
                  <a:txBody>
                    <a:bodyPr/>
                    <a:lstStyle/>
                    <a:p>
                      <a:r>
                        <a:rPr lang="en-US" dirty="0" smtClean="0"/>
                        <a:t>Advantages</a:t>
                      </a:r>
                      <a:endParaRPr lang="en-US" dirty="0"/>
                    </a:p>
                  </a:txBody>
                  <a:tcPr>
                    <a:lnT w="28575" cap="flat" cmpd="sng" algn="ctr">
                      <a:solidFill>
                        <a:schemeClr val="accent2">
                          <a:lumMod val="75000"/>
                        </a:schemeClr>
                      </a:solidFill>
                      <a:prstDash val="solid"/>
                      <a:round/>
                      <a:headEnd type="none" w="med" len="med"/>
                      <a:tailEnd type="none" w="med" len="med"/>
                    </a:lnT>
                    <a:solidFill>
                      <a:srgbClr val="04617B"/>
                    </a:solidFill>
                  </a:tcPr>
                </a:tc>
                <a:tc>
                  <a:txBody>
                    <a:bodyPr/>
                    <a:lstStyle/>
                    <a:p>
                      <a:r>
                        <a:rPr lang="en-US" dirty="0" smtClean="0"/>
                        <a:t>Disadvantages</a:t>
                      </a:r>
                      <a:endParaRPr lang="en-US" dirty="0"/>
                    </a:p>
                  </a:txBody>
                  <a:tcPr>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solidFill>
                      <a:srgbClr val="04617B"/>
                    </a:solidFill>
                  </a:tcPr>
                </a:tc>
              </a:tr>
              <a:tr h="1000760">
                <a:tc>
                  <a:txBody>
                    <a:bodyPr/>
                    <a:lstStyle/>
                    <a:p>
                      <a:r>
                        <a:rPr lang="en-US" sz="1400" dirty="0" smtClean="0"/>
                        <a:t>Uniform Rates</a:t>
                      </a:r>
                      <a:endParaRPr lang="en-US" sz="1400" dirty="0"/>
                    </a:p>
                  </a:txBody>
                  <a:tcPr>
                    <a:lnL w="28575" cap="flat" cmpd="sng" algn="ctr">
                      <a:solidFill>
                        <a:schemeClr val="accent2">
                          <a:lumMod val="75000"/>
                        </a:schemeClr>
                      </a:solidFill>
                      <a:prstDash val="solid"/>
                      <a:round/>
                      <a:headEnd type="none" w="med" len="med"/>
                      <a:tailEnd type="none" w="med" len="med"/>
                    </a:lnL>
                    <a:solidFill>
                      <a:srgbClr val="DBF5F9"/>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aseline="0" dirty="0" smtClean="0"/>
                        <a:t>Easy to understand</a:t>
                      </a:r>
                    </a:p>
                    <a:p>
                      <a:pPr>
                        <a:buFont typeface="Arial" pitchFamily="34" charset="0"/>
                        <a:buChar char="•"/>
                      </a:pPr>
                      <a:r>
                        <a:rPr lang="en-US" sz="1400" dirty="0" smtClean="0"/>
                        <a:t>Revenue</a:t>
                      </a:r>
                      <a:r>
                        <a:rPr lang="en-US" sz="1400" baseline="0" dirty="0" smtClean="0"/>
                        <a:t> stability</a:t>
                      </a:r>
                    </a:p>
                  </a:txBody>
                  <a:tcPr>
                    <a:solidFill>
                      <a:srgbClr val="DBF5F9"/>
                    </a:solidFill>
                  </a:tcPr>
                </a:tc>
                <a:tc>
                  <a:txBody>
                    <a:bodyPr/>
                    <a:lstStyle/>
                    <a:p>
                      <a:pPr>
                        <a:buFont typeface="Arial" pitchFamily="34" charset="0"/>
                        <a:buChar char="•"/>
                      </a:pPr>
                      <a:r>
                        <a:rPr lang="en-US" sz="1400" dirty="0" smtClean="0"/>
                        <a:t>Difficulty</a:t>
                      </a:r>
                      <a:r>
                        <a:rPr lang="en-US" sz="1400" baseline="0" dirty="0" smtClean="0"/>
                        <a:t> matching COSS</a:t>
                      </a:r>
                    </a:p>
                    <a:p>
                      <a:pPr>
                        <a:buFont typeface="Arial" pitchFamily="34" charset="0"/>
                        <a:buChar char="•"/>
                      </a:pPr>
                      <a:r>
                        <a:rPr lang="en-US" sz="1400" dirty="0" smtClean="0"/>
                        <a:t>Little</a:t>
                      </a:r>
                      <a:r>
                        <a:rPr lang="en-US" sz="1400" baseline="0" dirty="0" smtClean="0"/>
                        <a:t> conservation incentive</a:t>
                      </a:r>
                      <a:endParaRPr lang="en-US" sz="1400" dirty="0"/>
                    </a:p>
                  </a:txBody>
                  <a:tcPr>
                    <a:lnR w="28575" cap="flat" cmpd="sng" algn="ctr">
                      <a:solidFill>
                        <a:schemeClr val="accent2">
                          <a:lumMod val="75000"/>
                        </a:schemeClr>
                      </a:solidFill>
                      <a:prstDash val="solid"/>
                      <a:round/>
                      <a:headEnd type="none" w="med" len="med"/>
                      <a:tailEnd type="none" w="med" len="med"/>
                    </a:lnR>
                    <a:solidFill>
                      <a:srgbClr val="DBF5F9"/>
                    </a:solidFill>
                  </a:tcPr>
                </a:tc>
              </a:tr>
              <a:tr h="370840">
                <a:tc>
                  <a:txBody>
                    <a:bodyPr/>
                    <a:lstStyle/>
                    <a:p>
                      <a:r>
                        <a:rPr lang="en-US" sz="1400" dirty="0" smtClean="0"/>
                        <a:t>Declining Block</a:t>
                      </a:r>
                      <a:endParaRPr lang="en-US" sz="1400" dirty="0"/>
                    </a:p>
                  </a:txBody>
                  <a:tcPr>
                    <a:lnL w="28575" cap="flat" cmpd="sng" algn="ctr">
                      <a:solidFill>
                        <a:schemeClr val="accent2">
                          <a:lumMod val="75000"/>
                        </a:schemeClr>
                      </a:solidFill>
                      <a:prstDash val="solid"/>
                      <a:round/>
                      <a:headEnd type="none" w="med" len="med"/>
                      <a:tailEnd type="none" w="med" len="med"/>
                    </a:lnL>
                    <a:solidFill>
                      <a:schemeClr val="accent3"/>
                    </a:solidFill>
                  </a:tcPr>
                </a:tc>
                <a:tc>
                  <a:txBody>
                    <a:bodyPr/>
                    <a:lstStyle/>
                    <a:p>
                      <a:pPr>
                        <a:buFont typeface="Arial" pitchFamily="34" charset="0"/>
                        <a:buChar char="•"/>
                      </a:pPr>
                      <a:r>
                        <a:rPr lang="en-US" sz="1400" dirty="0" smtClean="0"/>
                        <a:t>Common</a:t>
                      </a:r>
                      <a:r>
                        <a:rPr lang="en-US" sz="1400" baseline="0" dirty="0" smtClean="0"/>
                        <a:t> in WI</a:t>
                      </a:r>
                      <a:endParaRPr lang="en-US" sz="1400" dirty="0" smtClean="0"/>
                    </a:p>
                    <a:p>
                      <a:pPr>
                        <a:buFont typeface="Arial" pitchFamily="34" charset="0"/>
                        <a:buChar char="•"/>
                      </a:pPr>
                      <a:r>
                        <a:rPr lang="en-US" sz="1400" baseline="0" dirty="0" smtClean="0"/>
                        <a:t>One rate structure for all classes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Revenue</a:t>
                      </a:r>
                      <a:r>
                        <a:rPr lang="en-US" sz="1400" baseline="0" dirty="0" smtClean="0"/>
                        <a:t> stability</a:t>
                      </a:r>
                      <a:endParaRPr lang="en-US" sz="1400" dirty="0"/>
                    </a:p>
                  </a:txBody>
                  <a:tcPr>
                    <a:solidFill>
                      <a:schemeClr val="accent3"/>
                    </a:solidFill>
                  </a:tcPr>
                </a:tc>
                <a:tc>
                  <a:txBody>
                    <a:bodyPr/>
                    <a:lstStyle/>
                    <a:p>
                      <a:pPr>
                        <a:buFont typeface="Arial" pitchFamily="34" charset="0"/>
                        <a:buChar char="•"/>
                      </a:pPr>
                      <a:r>
                        <a:rPr lang="en-US" sz="1400" baseline="0" dirty="0" smtClean="0"/>
                        <a:t>No conservation incentive</a:t>
                      </a:r>
                    </a:p>
                    <a:p>
                      <a:pPr>
                        <a:buFont typeface="Arial" pitchFamily="34" charset="0"/>
                        <a:buChar char="•"/>
                      </a:pPr>
                      <a:r>
                        <a:rPr lang="en-US" sz="1400" baseline="0" dirty="0" smtClean="0"/>
                        <a:t>Infrequent use elsewhere</a:t>
                      </a:r>
                    </a:p>
                    <a:p>
                      <a:pPr>
                        <a:buFont typeface="Arial" pitchFamily="34" charset="0"/>
                        <a:buChar char="•"/>
                      </a:pPr>
                      <a:endParaRPr lang="en-US" sz="1400" dirty="0"/>
                    </a:p>
                  </a:txBody>
                  <a:tcPr>
                    <a:lnR w="28575" cap="flat" cmpd="sng" algn="ctr">
                      <a:solidFill>
                        <a:schemeClr val="accent2">
                          <a:lumMod val="75000"/>
                        </a:schemeClr>
                      </a:solidFill>
                      <a:prstDash val="solid"/>
                      <a:round/>
                      <a:headEnd type="none" w="med" len="med"/>
                      <a:tailEnd type="none" w="med" len="med"/>
                    </a:lnR>
                    <a:solidFill>
                      <a:schemeClr val="accent3"/>
                    </a:solidFill>
                  </a:tcPr>
                </a:tc>
              </a:tr>
              <a:tr h="370840">
                <a:tc>
                  <a:txBody>
                    <a:bodyPr/>
                    <a:lstStyle/>
                    <a:p>
                      <a:r>
                        <a:rPr lang="en-US" sz="1400" dirty="0" smtClean="0"/>
                        <a:t>Inclining Block</a:t>
                      </a:r>
                      <a:endParaRPr lang="en-US" sz="1400" dirty="0"/>
                    </a:p>
                  </a:txBody>
                  <a:tcPr>
                    <a:lnL w="28575" cap="flat" cmpd="sng" algn="ctr">
                      <a:solidFill>
                        <a:schemeClr val="accent2">
                          <a:lumMod val="75000"/>
                        </a:schemeClr>
                      </a:solidFill>
                      <a:prstDash val="solid"/>
                      <a:round/>
                      <a:headEnd type="none" w="med" len="med"/>
                      <a:tailEnd type="none" w="med" len="med"/>
                    </a:lnL>
                    <a:solidFill>
                      <a:srgbClr val="DBF5F9"/>
                    </a:solidFill>
                  </a:tcPr>
                </a:tc>
                <a:tc>
                  <a:txBody>
                    <a:bodyPr/>
                    <a:lstStyle/>
                    <a:p>
                      <a:pPr>
                        <a:buFont typeface="Arial" pitchFamily="34" charset="0"/>
                        <a:buChar char="•"/>
                      </a:pPr>
                      <a:r>
                        <a:rPr lang="en-US" sz="1400" dirty="0" smtClean="0"/>
                        <a:t>Easy to</a:t>
                      </a:r>
                      <a:r>
                        <a:rPr lang="en-US" sz="1400" baseline="0" dirty="0" smtClean="0"/>
                        <a:t> understand</a:t>
                      </a:r>
                    </a:p>
                    <a:p>
                      <a:pPr>
                        <a:buFont typeface="Arial" pitchFamily="34" charset="0"/>
                        <a:buChar char="•"/>
                      </a:pPr>
                      <a:r>
                        <a:rPr lang="en-US" sz="1400" baseline="0" dirty="0" smtClean="0"/>
                        <a:t>More conservation incentive</a:t>
                      </a:r>
                      <a:endParaRPr lang="en-US" sz="1400" dirty="0">
                        <a:solidFill>
                          <a:schemeClr val="tx1"/>
                        </a:solidFill>
                      </a:endParaRPr>
                    </a:p>
                  </a:txBody>
                  <a:tcPr>
                    <a:solidFill>
                      <a:srgbClr val="DBF5F9"/>
                    </a:solidFill>
                  </a:tcPr>
                </a:tc>
                <a:tc>
                  <a:txBody>
                    <a:bodyPr/>
                    <a:lstStyle/>
                    <a:p>
                      <a:pPr>
                        <a:buFont typeface="Arial" pitchFamily="34" charset="0"/>
                        <a:buChar char="•"/>
                      </a:pPr>
                      <a:r>
                        <a:rPr lang="en-US" sz="1400" baseline="0" dirty="0" smtClean="0"/>
                        <a:t>More difficult to administer</a:t>
                      </a:r>
                    </a:p>
                    <a:p>
                      <a:pPr>
                        <a:buFont typeface="Arial" pitchFamily="34" charset="0"/>
                        <a:buChar char="•"/>
                      </a:pPr>
                      <a:r>
                        <a:rPr lang="en-US" sz="1400" baseline="0" dirty="0" smtClean="0"/>
                        <a:t>Less revenue stability</a:t>
                      </a:r>
                    </a:p>
                    <a:p>
                      <a:pPr>
                        <a:buFont typeface="Arial" pitchFamily="34" charset="0"/>
                        <a:buChar char="•"/>
                      </a:pPr>
                      <a:r>
                        <a:rPr lang="en-US" sz="1400" baseline="0" dirty="0" smtClean="0"/>
                        <a:t>Inequitable for some classes</a:t>
                      </a:r>
                      <a:endParaRPr lang="en-US" sz="1400" dirty="0">
                        <a:solidFill>
                          <a:schemeClr val="tx1"/>
                        </a:solidFill>
                      </a:endParaRPr>
                    </a:p>
                  </a:txBody>
                  <a:tcPr>
                    <a:lnR w="28575" cap="flat" cmpd="sng" algn="ctr">
                      <a:solidFill>
                        <a:schemeClr val="accent2">
                          <a:lumMod val="75000"/>
                        </a:schemeClr>
                      </a:solidFill>
                      <a:prstDash val="solid"/>
                      <a:round/>
                      <a:headEnd type="none" w="med" len="med"/>
                      <a:tailEnd type="none" w="med" len="med"/>
                    </a:lnR>
                    <a:solidFill>
                      <a:srgbClr val="DBF5F9"/>
                    </a:solidFill>
                  </a:tcPr>
                </a:tc>
              </a:tr>
              <a:tr h="370840">
                <a:tc>
                  <a:txBody>
                    <a:bodyPr/>
                    <a:lstStyle/>
                    <a:p>
                      <a:r>
                        <a:rPr lang="en-US" sz="1400" dirty="0" smtClean="0"/>
                        <a:t>Seasonal</a:t>
                      </a:r>
                      <a:endParaRPr lang="en-US" sz="1400" dirty="0"/>
                    </a:p>
                  </a:txBody>
                  <a:tcPr>
                    <a:lnL w="28575" cap="flat" cmpd="sng" algn="ctr">
                      <a:solidFill>
                        <a:schemeClr val="accent2">
                          <a:lumMod val="75000"/>
                        </a:schemeClr>
                      </a:solidFill>
                      <a:prstDash val="solid"/>
                      <a:round/>
                      <a:headEnd type="none" w="med" len="med"/>
                      <a:tailEnd type="none" w="med" len="med"/>
                    </a:lnL>
                    <a:solidFill>
                      <a:schemeClr val="accent3"/>
                    </a:solidFill>
                  </a:tcPr>
                </a:tc>
                <a:tc>
                  <a:txBody>
                    <a:bodyPr/>
                    <a:lstStyle/>
                    <a:p>
                      <a:pPr>
                        <a:buFont typeface="Arial" pitchFamily="34" charset="0"/>
                        <a:buChar char="•"/>
                      </a:pPr>
                      <a:r>
                        <a:rPr lang="en-US" sz="1400" dirty="0" smtClean="0"/>
                        <a:t>Those creating </a:t>
                      </a:r>
                      <a:r>
                        <a:rPr lang="en-US" sz="1400" baseline="0" dirty="0" smtClean="0"/>
                        <a:t>peaks pa</a:t>
                      </a:r>
                      <a:r>
                        <a:rPr lang="en-US" sz="1400" dirty="0" smtClean="0"/>
                        <a:t>y </a:t>
                      </a:r>
                    </a:p>
                    <a:p>
                      <a:pPr>
                        <a:buFont typeface="Arial" pitchFamily="34" charset="0"/>
                        <a:buChar char="•"/>
                      </a:pPr>
                      <a:r>
                        <a:rPr lang="en-US" sz="1400" dirty="0" smtClean="0"/>
                        <a:t>Relatively</a:t>
                      </a:r>
                      <a:r>
                        <a:rPr lang="en-US" sz="1400" baseline="0" dirty="0" smtClean="0"/>
                        <a:t> s</a:t>
                      </a:r>
                      <a:r>
                        <a:rPr lang="en-US" sz="1400" dirty="0" smtClean="0"/>
                        <a:t>imple to administer</a:t>
                      </a:r>
                      <a:endParaRPr lang="en-US" sz="1400" dirty="0"/>
                    </a:p>
                  </a:txBody>
                  <a:tcPr>
                    <a:solidFill>
                      <a:schemeClr val="accent3"/>
                    </a:solidFill>
                  </a:tcPr>
                </a:tc>
                <a:tc>
                  <a:txBody>
                    <a:bodyPr/>
                    <a:lstStyle/>
                    <a:p>
                      <a:pPr>
                        <a:buFont typeface="Arial" pitchFamily="34" charset="0"/>
                        <a:buChar char="•"/>
                      </a:pPr>
                      <a:r>
                        <a:rPr lang="en-US" sz="1400" dirty="0" smtClean="0"/>
                        <a:t>Revenues susceptible</a:t>
                      </a:r>
                      <a:r>
                        <a:rPr lang="en-US" sz="1400" baseline="0" dirty="0" smtClean="0"/>
                        <a:t> to weather</a:t>
                      </a:r>
                    </a:p>
                    <a:p>
                      <a:pPr>
                        <a:buFont typeface="Arial" pitchFamily="34" charset="0"/>
                        <a:buChar char="•"/>
                      </a:pPr>
                      <a:r>
                        <a:rPr lang="en-US" sz="1400" baseline="0" dirty="0" smtClean="0"/>
                        <a:t>Inequitable for some classes</a:t>
                      </a:r>
                    </a:p>
                    <a:p>
                      <a:pPr>
                        <a:buFont typeface="Arial" pitchFamily="34" charset="0"/>
                        <a:buChar char="•"/>
                      </a:pPr>
                      <a:endParaRPr lang="en-US" sz="1400" baseline="0" dirty="0" smtClean="0"/>
                    </a:p>
                  </a:txBody>
                  <a:tcPr>
                    <a:lnR w="28575" cap="flat" cmpd="sng" algn="ctr">
                      <a:solidFill>
                        <a:schemeClr val="accent2">
                          <a:lumMod val="75000"/>
                        </a:schemeClr>
                      </a:solidFill>
                      <a:prstDash val="solid"/>
                      <a:round/>
                      <a:headEnd type="none" w="med" len="med"/>
                      <a:tailEnd type="none" w="med" len="med"/>
                    </a:lnR>
                    <a:solidFill>
                      <a:schemeClr val="accent3"/>
                    </a:solidFill>
                  </a:tcPr>
                </a:tc>
              </a:tr>
              <a:tr h="370840">
                <a:tc>
                  <a:txBody>
                    <a:bodyPr/>
                    <a:lstStyle/>
                    <a:p>
                      <a:r>
                        <a:rPr lang="en-US" sz="1400" dirty="0" smtClean="0"/>
                        <a:t>Goal-Based (Budget)</a:t>
                      </a:r>
                      <a:endParaRPr lang="en-US" sz="1400" dirty="0"/>
                    </a:p>
                  </a:txBody>
                  <a:tcPr>
                    <a:lnL w="28575" cap="flat" cmpd="sng" algn="ctr">
                      <a:solidFill>
                        <a:schemeClr val="accent2">
                          <a:lumMod val="75000"/>
                        </a:schemeClr>
                      </a:solidFill>
                      <a:prstDash val="solid"/>
                      <a:round/>
                      <a:headEnd type="none" w="med" len="med"/>
                      <a:tailEnd type="none" w="med" len="med"/>
                    </a:lnL>
                    <a:lnB w="28575" cap="flat" cmpd="sng" algn="ctr">
                      <a:solidFill>
                        <a:schemeClr val="accent2">
                          <a:lumMod val="75000"/>
                        </a:schemeClr>
                      </a:solidFill>
                      <a:prstDash val="solid"/>
                      <a:round/>
                      <a:headEnd type="none" w="med" len="med"/>
                      <a:tailEnd type="none" w="med" len="med"/>
                    </a:lnB>
                    <a:solidFill>
                      <a:srgbClr val="DBF5F9"/>
                    </a:solidFill>
                  </a:tcPr>
                </a:tc>
                <a:tc>
                  <a:txBody>
                    <a:bodyPr/>
                    <a:lstStyle/>
                    <a:p>
                      <a:pPr>
                        <a:buFont typeface="Arial" pitchFamily="34" charset="0"/>
                        <a:buChar char="•"/>
                      </a:pPr>
                      <a:r>
                        <a:rPr lang="en-US" sz="1400" dirty="0" smtClean="0"/>
                        <a:t>More equitable?</a:t>
                      </a:r>
                    </a:p>
                    <a:p>
                      <a:pPr>
                        <a:buFont typeface="Arial" pitchFamily="34" charset="0"/>
                        <a:buChar char="•"/>
                      </a:pPr>
                      <a:r>
                        <a:rPr lang="en-US" sz="1400" dirty="0" smtClean="0"/>
                        <a:t>Fund</a:t>
                      </a:r>
                      <a:r>
                        <a:rPr lang="en-US" sz="1400" baseline="0" dirty="0" smtClean="0"/>
                        <a:t> conservation programs</a:t>
                      </a:r>
                      <a:endParaRPr lang="en-US" sz="1400" dirty="0"/>
                    </a:p>
                  </a:txBody>
                  <a:tcPr>
                    <a:lnB w="28575" cap="flat" cmpd="sng" algn="ctr">
                      <a:solidFill>
                        <a:schemeClr val="accent2">
                          <a:lumMod val="75000"/>
                        </a:schemeClr>
                      </a:solidFill>
                      <a:prstDash val="solid"/>
                      <a:round/>
                      <a:headEnd type="none" w="med" len="med"/>
                      <a:tailEnd type="none" w="med" len="med"/>
                    </a:lnB>
                    <a:solidFill>
                      <a:srgbClr val="DBF5F9"/>
                    </a:solidFill>
                  </a:tcPr>
                </a:tc>
                <a:tc>
                  <a:txBody>
                    <a:bodyPr/>
                    <a:lstStyle/>
                    <a:p>
                      <a:pPr>
                        <a:buFont typeface="Arial" pitchFamily="34" charset="0"/>
                        <a:buChar char="•"/>
                      </a:pPr>
                      <a:r>
                        <a:rPr lang="en-US" sz="1400" dirty="0" smtClean="0"/>
                        <a:t>Complex</a:t>
                      </a:r>
                    </a:p>
                    <a:p>
                      <a:pPr>
                        <a:buFont typeface="Arial" pitchFamily="34" charset="0"/>
                        <a:buChar char="•"/>
                      </a:pPr>
                      <a:r>
                        <a:rPr lang="en-US" sz="1400" dirty="0" smtClean="0"/>
                        <a:t>Additional</a:t>
                      </a:r>
                      <a:r>
                        <a:rPr lang="en-US" sz="1400" baseline="0" dirty="0" smtClean="0"/>
                        <a:t> billing costs</a:t>
                      </a:r>
                    </a:p>
                    <a:p>
                      <a:pPr>
                        <a:buFont typeface="Arial" pitchFamily="34" charset="0"/>
                        <a:buChar char="•"/>
                      </a:pPr>
                      <a:r>
                        <a:rPr lang="en-US" sz="1400" baseline="0" dirty="0" smtClean="0"/>
                        <a:t>Requires customer education</a:t>
                      </a:r>
                      <a:endParaRPr lang="en-US" sz="1400" dirty="0"/>
                    </a:p>
                  </a:txBody>
                  <a:tcPr>
                    <a:lnR w="28575" cap="flat" cmpd="sng" algn="ctr">
                      <a:solidFill>
                        <a:schemeClr val="accent2">
                          <a:lumMod val="75000"/>
                        </a:schemeClr>
                      </a:solidFill>
                      <a:prstDash val="solid"/>
                      <a:round/>
                      <a:headEnd type="none" w="med" len="med"/>
                      <a:tailEnd type="none" w="med" len="med"/>
                    </a:lnR>
                    <a:lnB w="28575" cap="flat" cmpd="sng" algn="ctr">
                      <a:solidFill>
                        <a:schemeClr val="accent2">
                          <a:lumMod val="75000"/>
                        </a:schemeClr>
                      </a:solidFill>
                      <a:prstDash val="solid"/>
                      <a:round/>
                      <a:headEnd type="none" w="med" len="med"/>
                      <a:tailEnd type="none" w="med" len="med"/>
                    </a:lnB>
                    <a:solidFill>
                      <a:srgbClr val="DBF5F9"/>
                    </a:solidFill>
                  </a:tcPr>
                </a:tc>
              </a:tr>
            </a:tbl>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9"/>
          <p:cNvSpPr>
            <a:spLocks noGrp="1"/>
          </p:cNvSpPr>
          <p:nvPr>
            <p:ph type="title"/>
          </p:nvPr>
        </p:nvSpPr>
        <p:spPr/>
        <p:txBody>
          <a:bodyPr/>
          <a:lstStyle/>
          <a:p>
            <a:pPr eaLnBrk="1" hangingPunct="1"/>
            <a:r>
              <a:rPr lang="en-US" smtClean="0"/>
              <a:t>Conservation Rate Designs</a:t>
            </a:r>
          </a:p>
        </p:txBody>
      </p:sp>
      <p:graphicFrame>
        <p:nvGraphicFramePr>
          <p:cNvPr id="12" name="Content Placeholder 11"/>
          <p:cNvGraphicFramePr>
            <a:graphicFrameLocks noGrp="1"/>
          </p:cNvGraphicFramePr>
          <p:nvPr>
            <p:ph idx="1"/>
          </p:nvPr>
        </p:nvGraphicFramePr>
        <p:xfrm>
          <a:off x="457200" y="1828800"/>
          <a:ext cx="82296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t>Conservation Rate Designs</a:t>
            </a:r>
          </a:p>
        </p:txBody>
      </p:sp>
      <p:graphicFrame>
        <p:nvGraphicFramePr>
          <p:cNvPr id="4" name="Content Placeholder 3"/>
          <p:cNvGraphicFramePr>
            <a:graphicFrameLocks noGrp="1"/>
          </p:cNvGraphicFramePr>
          <p:nvPr>
            <p:ph idx="1"/>
          </p:nvPr>
        </p:nvGraphicFramePr>
        <p:xfrm>
          <a:off x="457200" y="1828800"/>
          <a:ext cx="8229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81000" y="6400800"/>
            <a:ext cx="8153400" cy="261938"/>
          </a:xfrm>
          <a:prstGeom prst="rect">
            <a:avLst/>
          </a:prstGeom>
          <a:noFill/>
        </p:spPr>
        <p:txBody>
          <a:bodyPr>
            <a:spAutoFit/>
          </a:bodyPr>
          <a:lstStyle/>
          <a:p>
            <a:pPr algn="ctr">
              <a:spcBef>
                <a:spcPct val="20000"/>
              </a:spcBef>
              <a:defRPr/>
            </a:pPr>
            <a:r>
              <a:rPr lang="en-US" sz="1100" dirty="0"/>
              <a:t>* </a:t>
            </a:r>
            <a:r>
              <a:rPr lang="en-US" sz="1100" dirty="0" err="1">
                <a:latin typeface="+mj-lt"/>
              </a:rPr>
              <a:t>Allouez</a:t>
            </a:r>
            <a:r>
              <a:rPr lang="en-US" sz="1100" dirty="0">
                <a:latin typeface="+mj-lt"/>
              </a:rPr>
              <a:t> bills monthly; rate blocks are normalized to equivalent three month volumes.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Chongqing Water Tariffs	</a:t>
            </a:r>
          </a:p>
        </p:txBody>
      </p:sp>
      <p:sp>
        <p:nvSpPr>
          <p:cNvPr id="26627" name="Content Placeholder 2"/>
          <p:cNvSpPr>
            <a:spLocks noGrp="1"/>
          </p:cNvSpPr>
          <p:nvPr>
            <p:ph idx="1"/>
          </p:nvPr>
        </p:nvSpPr>
        <p:spPr/>
        <p:txBody>
          <a:bodyPr/>
          <a:lstStyle/>
          <a:p>
            <a:r>
              <a:rPr lang="en-US" smtClean="0"/>
              <a:t>Development and Reform Commission instituted in 2001</a:t>
            </a:r>
          </a:p>
          <a:p>
            <a:r>
              <a:rPr lang="en-US" smtClean="0"/>
              <a:t>4 Principles</a:t>
            </a:r>
          </a:p>
          <a:p>
            <a:pPr lvl="1"/>
            <a:r>
              <a:rPr lang="en-US" smtClean="0"/>
              <a:t>Seek to benefit both users and providers</a:t>
            </a:r>
          </a:p>
          <a:p>
            <a:pPr lvl="1"/>
            <a:r>
              <a:rPr lang="en-US" smtClean="0"/>
              <a:t>Price based on consumption but help the disadvantaged</a:t>
            </a:r>
          </a:p>
          <a:p>
            <a:pPr lvl="1"/>
            <a:r>
              <a:rPr lang="en-US" smtClean="0"/>
              <a:t>Introduce rate and subsidy changes slowly</a:t>
            </a:r>
          </a:p>
          <a:p>
            <a:pPr lvl="1"/>
            <a:r>
              <a:rPr lang="en-US" smtClean="0"/>
              <a:t>Reveal the scarcity of water and thus help promote healthy and rational behavior.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Chongqing Results</a:t>
            </a:r>
          </a:p>
        </p:txBody>
      </p:sp>
      <p:sp>
        <p:nvSpPr>
          <p:cNvPr id="27651" name="Content Placeholder 2"/>
          <p:cNvSpPr>
            <a:spLocks noGrp="1"/>
          </p:cNvSpPr>
          <p:nvPr>
            <p:ph idx="1"/>
          </p:nvPr>
        </p:nvSpPr>
        <p:spPr/>
        <p:txBody>
          <a:bodyPr/>
          <a:lstStyle/>
          <a:p>
            <a:r>
              <a:rPr lang="en-US" smtClean="0"/>
              <a:t>People recognize that low tariffs are costly over time.</a:t>
            </a:r>
          </a:p>
          <a:p>
            <a:r>
              <a:rPr lang="en-US" smtClean="0"/>
              <a:t>Acceptance of benefit principle: user pays</a:t>
            </a:r>
          </a:p>
          <a:p>
            <a:r>
              <a:rPr lang="en-US" smtClean="0"/>
              <a:t>Applied to water resource use, water supply and sewerage</a:t>
            </a:r>
          </a:p>
          <a:p>
            <a:r>
              <a:rPr lang="en-US" smtClean="0"/>
              <a:t>Percentage of wastewater treating has gone from 5% (2000) to 80% (today.)</a:t>
            </a:r>
          </a:p>
          <a:p>
            <a:r>
              <a:rPr lang="en-US" smtClean="0"/>
              <a:t>Water consumption reduced by 3 to 5% soon after tariff increase.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China Water Rates – RMB/m</a:t>
            </a:r>
            <a:r>
              <a:rPr lang="en-US" baseline="30000" smtClean="0"/>
              <a:t>3</a:t>
            </a:r>
          </a:p>
        </p:txBody>
      </p:sp>
      <p:graphicFrame>
        <p:nvGraphicFramePr>
          <p:cNvPr id="8" name="Content Placeholder 7"/>
          <p:cNvGraphicFramePr>
            <a:graphicFrameLocks noGrp="1"/>
          </p:cNvGraphicFramePr>
          <p:nvPr>
            <p:ph idx="1"/>
          </p:nvPr>
        </p:nvGraphicFramePr>
        <p:xfrm>
          <a:off x="1062038" y="1766888"/>
          <a:ext cx="7769225" cy="41132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ln w="9525" cmpd="sng"/>
        </p:spPr>
        <p:txBody>
          <a:bodyPr/>
          <a:lstStyle/>
          <a:p>
            <a:pPr eaLnBrk="1" hangingPunct="1"/>
            <a:r>
              <a:rPr lang="en-US" altLang="zh-CN" smtClean="0">
                <a:ea typeface="宋体"/>
                <a:cs typeface="宋体"/>
              </a:rPr>
              <a:t>Thank you for your attention</a:t>
            </a:r>
          </a:p>
        </p:txBody>
      </p:sp>
      <p:sp>
        <p:nvSpPr>
          <p:cNvPr id="29699" name="Rectangle 3"/>
          <p:cNvSpPr>
            <a:spLocks noGrp="1" noChangeArrowheads="1"/>
          </p:cNvSpPr>
          <p:nvPr>
            <p:ph type="subTitle" idx="1"/>
          </p:nvPr>
        </p:nvSpPr>
        <p:spPr>
          <a:ln w="9525"/>
        </p:spPr>
        <p:txBody>
          <a:bodyPr/>
          <a:lstStyle/>
          <a:p>
            <a:pPr eaLnBrk="1" hangingPunct="1"/>
            <a:r>
              <a:rPr lang="en-US" altLang="zh-CN" smtClean="0">
                <a:ea typeface="宋体"/>
                <a:cs typeface="宋体"/>
              </a:rPr>
              <a:t>I welcome your questions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zh-CN" smtClean="0">
                <a:ea typeface="宋体"/>
                <a:cs typeface="宋体"/>
              </a:rPr>
              <a:t>Water Rights Are Hard to Define</a:t>
            </a:r>
          </a:p>
        </p:txBody>
      </p:sp>
      <p:sp>
        <p:nvSpPr>
          <p:cNvPr id="30723" name="Rectangle 3"/>
          <p:cNvSpPr>
            <a:spLocks noGrp="1" noChangeArrowheads="1"/>
          </p:cNvSpPr>
          <p:nvPr>
            <p:ph type="body" idx="1"/>
          </p:nvPr>
        </p:nvSpPr>
        <p:spPr/>
        <p:txBody>
          <a:bodyPr/>
          <a:lstStyle/>
          <a:p>
            <a:pPr eaLnBrk="1" hangingPunct="1">
              <a:lnSpc>
                <a:spcPct val="90000"/>
              </a:lnSpc>
            </a:pPr>
            <a:r>
              <a:rPr lang="en-US" altLang="zh-CN" sz="2800" smtClean="0">
                <a:ea typeface="宋体"/>
                <a:cs typeface="宋体"/>
              </a:rPr>
              <a:t>Fresh water is a common property resource which means users are rivals, but they are hard to exclude </a:t>
            </a:r>
            <a:r>
              <a:rPr lang="en-US" altLang="zh-CN" sz="2800" smtClean="0">
                <a:ea typeface="宋体"/>
                <a:cs typeface="宋体"/>
                <a:sym typeface="MT Extra" pitchFamily="18" charset="2"/>
              </a:rPr>
              <a:t>  </a:t>
            </a:r>
            <a:r>
              <a:rPr lang="en-US" altLang="zh-CN" sz="2800" smtClean="0">
                <a:ea typeface="宋体"/>
                <a:cs typeface="宋体"/>
              </a:rPr>
              <a:t>wasteful use is commonplace.</a:t>
            </a:r>
          </a:p>
          <a:p>
            <a:pPr eaLnBrk="1" hangingPunct="1">
              <a:lnSpc>
                <a:spcPct val="90000"/>
              </a:lnSpc>
            </a:pPr>
            <a:r>
              <a:rPr lang="en-US" altLang="zh-CN" sz="2800" smtClean="0">
                <a:ea typeface="宋体"/>
                <a:cs typeface="宋体"/>
              </a:rPr>
              <a:t>Measurement can be based on either existent measures of stock of water or annual flows</a:t>
            </a:r>
          </a:p>
          <a:p>
            <a:pPr eaLnBrk="1" hangingPunct="1">
              <a:lnSpc>
                <a:spcPct val="90000"/>
              </a:lnSpc>
            </a:pPr>
            <a:r>
              <a:rPr lang="en-US" altLang="zh-CN" sz="2800" smtClean="0">
                <a:ea typeface="宋体"/>
                <a:cs typeface="宋体"/>
              </a:rPr>
              <a:t>Divergence and dumping affect the available supply of  fresh water</a:t>
            </a:r>
          </a:p>
          <a:p>
            <a:pPr eaLnBrk="1" hangingPunct="1">
              <a:lnSpc>
                <a:spcPct val="90000"/>
              </a:lnSpc>
            </a:pPr>
            <a:r>
              <a:rPr lang="en-US" altLang="zh-CN" sz="2800" smtClean="0">
                <a:ea typeface="宋体"/>
                <a:cs typeface="宋体"/>
              </a:rPr>
              <a:t>Desired quality of water differs markedly across uses but complex governance and pricing are needed to deliver appropriate quality levels.</a:t>
            </a:r>
          </a:p>
          <a:p>
            <a:pPr eaLnBrk="1" hangingPunct="1">
              <a:lnSpc>
                <a:spcPct val="90000"/>
              </a:lnSpc>
            </a:pPr>
            <a:endParaRPr lang="zh-CN" altLang="en-US" sz="2800" smtClean="0">
              <a:ea typeface="宋体"/>
              <a:cs typeface="宋体"/>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z="3600" smtClean="0"/>
              <a:t>Quarterly Bills for 18,750 Gallons (2008)</a:t>
            </a:r>
          </a:p>
        </p:txBody>
      </p:sp>
      <p:graphicFrame>
        <p:nvGraphicFramePr>
          <p:cNvPr id="4" name="Content Placeholder 3"/>
          <p:cNvGraphicFramePr>
            <a:graphicFrameLocks noGrp="1"/>
          </p:cNvGraphicFramePr>
          <p:nvPr>
            <p:ph idx="1"/>
          </p:nvPr>
        </p:nvGraphicFramePr>
        <p:xfrm>
          <a:off x="381000" y="1828800"/>
          <a:ext cx="82296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zh-CN" smtClean="0">
                <a:ea typeface="宋体"/>
                <a:cs typeface="宋体"/>
              </a:rPr>
              <a:t>Priceless</a:t>
            </a:r>
          </a:p>
        </p:txBody>
      </p:sp>
      <p:sp>
        <p:nvSpPr>
          <p:cNvPr id="5123" name="Rectangle 3"/>
          <p:cNvSpPr>
            <a:spLocks noGrp="1" noChangeArrowheads="1"/>
          </p:cNvSpPr>
          <p:nvPr>
            <p:ph type="body" idx="1"/>
          </p:nvPr>
        </p:nvSpPr>
        <p:spPr/>
        <p:txBody>
          <a:bodyPr/>
          <a:lstStyle/>
          <a:p>
            <a:pPr eaLnBrk="1" hangingPunct="1"/>
            <a:r>
              <a:rPr lang="en-US" altLang="zh-CN" smtClean="0">
                <a:ea typeface="宋体"/>
                <a:cs typeface="宋体"/>
              </a:rPr>
              <a:t>Definition 1: Item so valuable that it is impossible or immoral to put a high enough price on it</a:t>
            </a:r>
          </a:p>
          <a:p>
            <a:pPr eaLnBrk="1" hangingPunct="1"/>
            <a:r>
              <a:rPr lang="en-US" altLang="zh-CN" smtClean="0">
                <a:ea typeface="宋体"/>
                <a:cs typeface="宋体"/>
              </a:rPr>
              <a:t>Definition 2: Item that can be used without paying anything – a price of zero. </a:t>
            </a:r>
          </a:p>
          <a:p>
            <a:pPr eaLnBrk="1" hangingPunct="1"/>
            <a:r>
              <a:rPr lang="en-US" altLang="zh-CN" smtClean="0">
                <a:ea typeface="宋体"/>
                <a:cs typeface="宋体"/>
              </a:rPr>
              <a:t>Two definitions are polar opposites but both apply to how we manage our water.</a:t>
            </a:r>
          </a:p>
          <a:p>
            <a:pPr eaLnBrk="1" hangingPunct="1">
              <a:buFontTx/>
              <a:buNone/>
            </a:pPr>
            <a:endParaRPr lang="en-US" altLang="zh-CN" smtClean="0">
              <a:ea typeface="宋体"/>
              <a:cs typeface="宋体"/>
            </a:endParaRPr>
          </a:p>
          <a:p>
            <a:pPr eaLnBrk="1" hangingPunct="1"/>
            <a:endParaRPr lang="en-US" altLang="zh-CN" smtClean="0">
              <a:ea typeface="宋体"/>
              <a:cs typeface="宋体"/>
            </a:endParaRPr>
          </a:p>
          <a:p>
            <a:pPr eaLnBrk="1" hangingPunct="1"/>
            <a:endParaRPr lang="zh-CN" altLang="en-US" smtClean="0">
              <a:ea typeface="宋体"/>
              <a:cs typeface="宋体"/>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066800" y="381000"/>
            <a:ext cx="7772400" cy="762000"/>
          </a:xfrm>
        </p:spPr>
        <p:txBody>
          <a:bodyPr/>
          <a:lstStyle/>
          <a:p>
            <a:pPr eaLnBrk="1" hangingPunct="1"/>
            <a:r>
              <a:rPr lang="en-US" altLang="zh-CN" sz="3600" smtClean="0">
                <a:ea typeface="宋体"/>
                <a:cs typeface="宋体"/>
              </a:rPr>
              <a:t>Who Gets the Water?</a:t>
            </a:r>
          </a:p>
        </p:txBody>
      </p:sp>
      <p:sp>
        <p:nvSpPr>
          <p:cNvPr id="32771" name="Rectangle 3"/>
          <p:cNvSpPr>
            <a:spLocks noGrp="1" noChangeArrowheads="1"/>
          </p:cNvSpPr>
          <p:nvPr>
            <p:ph type="body" idx="1"/>
          </p:nvPr>
        </p:nvSpPr>
        <p:spPr/>
        <p:txBody>
          <a:bodyPr/>
          <a:lstStyle/>
          <a:p>
            <a:pPr eaLnBrk="1" hangingPunct="1">
              <a:lnSpc>
                <a:spcPct val="90000"/>
              </a:lnSpc>
            </a:pPr>
            <a:r>
              <a:rPr lang="en-US" altLang="zh-CN" sz="2800" smtClean="0">
                <a:ea typeface="宋体"/>
                <a:cs typeface="宋体"/>
              </a:rPr>
              <a:t>Political influence decides – money often buys influence;  short term demands tend to dictate use.</a:t>
            </a:r>
          </a:p>
          <a:p>
            <a:pPr eaLnBrk="1" hangingPunct="1">
              <a:lnSpc>
                <a:spcPct val="90000"/>
              </a:lnSpc>
            </a:pPr>
            <a:r>
              <a:rPr lang="en-US" altLang="zh-CN" sz="2800" smtClean="0">
                <a:ea typeface="宋体"/>
                <a:cs typeface="宋体"/>
              </a:rPr>
              <a:t>Public trust determines “broad” interest – efficient use depends upon independence from “narrow” interests.</a:t>
            </a:r>
          </a:p>
          <a:p>
            <a:pPr eaLnBrk="1" hangingPunct="1">
              <a:lnSpc>
                <a:spcPct val="90000"/>
              </a:lnSpc>
            </a:pPr>
            <a:r>
              <a:rPr lang="en-US" altLang="zh-CN" sz="2800" smtClean="0">
                <a:ea typeface="宋体"/>
                <a:cs typeface="宋体"/>
              </a:rPr>
              <a:t>Independent trusts that act as stewards may be able to resist political meddling – Nature Conservancy and the Oregon Water Trust</a:t>
            </a:r>
          </a:p>
          <a:p>
            <a:pPr eaLnBrk="1" hangingPunct="1">
              <a:lnSpc>
                <a:spcPct val="90000"/>
              </a:lnSpc>
            </a:pPr>
            <a:r>
              <a:rPr lang="en-US" altLang="zh-CN" sz="2800" smtClean="0">
                <a:ea typeface="宋体"/>
                <a:cs typeface="宋体"/>
              </a:rPr>
              <a:t>The Ideal: well defined and tradable property rights that give incentives to rights holders to act as stewards and use water for highest value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Current Wisconsin Practice	</a:t>
            </a:r>
          </a:p>
        </p:txBody>
      </p:sp>
      <p:sp>
        <p:nvSpPr>
          <p:cNvPr id="33795" name="Content Placeholder 2"/>
          <p:cNvSpPr>
            <a:spLocks noGrp="1"/>
          </p:cNvSpPr>
          <p:nvPr>
            <p:ph idx="1"/>
          </p:nvPr>
        </p:nvSpPr>
        <p:spPr/>
        <p:txBody>
          <a:bodyPr/>
          <a:lstStyle/>
          <a:p>
            <a:r>
              <a:rPr lang="en-US" smtClean="0"/>
              <a:t>Started using water rates for conservation</a:t>
            </a:r>
          </a:p>
          <a:p>
            <a:r>
              <a:rPr lang="en-US" smtClean="0"/>
              <a:t>Features very different rates for different classes of user with agricultural and industrial rates much below residential</a:t>
            </a:r>
          </a:p>
          <a:p>
            <a:r>
              <a:rPr lang="en-US" smtClean="0"/>
              <a:t>This yields both inefficient (wasteful) and inequitable results.</a:t>
            </a:r>
          </a:p>
          <a:p>
            <a:r>
              <a:rPr lang="en-US" smtClean="0"/>
              <a:t>If water conservation is to become a serious policy objective, stronger pricing incentives are needed.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zh-CN" smtClean="0">
                <a:ea typeface="宋体"/>
                <a:cs typeface="宋体"/>
              </a:rPr>
              <a:t>Fresh Water is Scarce</a:t>
            </a:r>
          </a:p>
        </p:txBody>
      </p:sp>
      <p:sp>
        <p:nvSpPr>
          <p:cNvPr id="6147" name="Rectangle 3"/>
          <p:cNvSpPr>
            <a:spLocks noGrp="1" noChangeArrowheads="1"/>
          </p:cNvSpPr>
          <p:nvPr>
            <p:ph type="body" idx="1"/>
          </p:nvPr>
        </p:nvSpPr>
        <p:spPr>
          <a:xfrm>
            <a:off x="1062038" y="1981200"/>
            <a:ext cx="7769225" cy="4495800"/>
          </a:xfrm>
        </p:spPr>
        <p:txBody>
          <a:bodyPr/>
          <a:lstStyle/>
          <a:p>
            <a:pPr eaLnBrk="1" hangingPunct="1"/>
            <a:r>
              <a:rPr lang="en-US" altLang="zh-CN" sz="2800" smtClean="0">
                <a:ea typeface="宋体"/>
                <a:cs typeface="宋体"/>
              </a:rPr>
              <a:t>97% of available water is sea or salt water.</a:t>
            </a:r>
          </a:p>
          <a:p>
            <a:pPr eaLnBrk="1" hangingPunct="1"/>
            <a:r>
              <a:rPr lang="en-US" altLang="zh-CN" sz="2800" smtClean="0">
                <a:ea typeface="宋体"/>
                <a:cs typeface="宋体"/>
              </a:rPr>
              <a:t>Of the remaining 3%, &lt;&lt; 1% is available for human consumption.</a:t>
            </a:r>
          </a:p>
          <a:p>
            <a:pPr eaLnBrk="1" hangingPunct="1"/>
            <a:r>
              <a:rPr lang="en-US" altLang="zh-CN" sz="2800" smtClean="0">
                <a:ea typeface="宋体"/>
                <a:cs typeface="宋体"/>
              </a:rPr>
              <a:t>When available, economic development can be sustained; if not, people struggle to survive.</a:t>
            </a:r>
          </a:p>
          <a:p>
            <a:pPr eaLnBrk="1" hangingPunct="1"/>
            <a:r>
              <a:rPr lang="en-US" altLang="zh-CN" sz="2800" smtClean="0">
                <a:ea typeface="宋体"/>
                <a:cs typeface="宋体"/>
              </a:rPr>
              <a:t>Moving water is costly - pumps and piping are required for delivery.</a:t>
            </a:r>
          </a:p>
          <a:p>
            <a:pPr eaLnBrk="1" hangingPunct="1"/>
            <a:r>
              <a:rPr lang="en-US" altLang="zh-CN" sz="2800" smtClean="0">
                <a:ea typeface="宋体"/>
                <a:cs typeface="宋体"/>
              </a:rPr>
              <a:t>At least 30 countries have experienced shortages of fresh water. </a:t>
            </a:r>
          </a:p>
          <a:p>
            <a:pPr eaLnBrk="1" hangingPunct="1"/>
            <a:endParaRPr lang="en-US" altLang="zh-CN" sz="2800" smtClean="0">
              <a:ea typeface="宋体"/>
              <a:cs typeface="宋体"/>
            </a:endParaRPr>
          </a:p>
          <a:p>
            <a:pPr eaLnBrk="1" hangingPunct="1">
              <a:buFontTx/>
              <a:buNone/>
            </a:pPr>
            <a:endParaRPr lang="en-US" altLang="zh-CN" sz="2800" smtClean="0">
              <a:ea typeface="宋体"/>
              <a:cs typeface="宋体"/>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en-US" smtClean="0"/>
          </a:p>
        </p:txBody>
      </p:sp>
      <p:pic>
        <p:nvPicPr>
          <p:cNvPr id="7171" name="Picture 2" descr="H:\Documents\China Water Project\ff_peakwater6_f.jpg"/>
          <p:cNvPicPr>
            <a:picLocks noGrp="1" noChangeAspect="1" noChangeArrowheads="1"/>
          </p:cNvPicPr>
          <p:nvPr>
            <p:ph idx="1"/>
          </p:nvPr>
        </p:nvPicPr>
        <p:blipFill>
          <a:blip r:embed="rId2" cstate="print"/>
          <a:srcRect/>
          <a:stretch>
            <a:fillRect/>
          </a:stretch>
        </p:blipFill>
        <p:spPr>
          <a:xfrm>
            <a:off x="304800" y="0"/>
            <a:ext cx="8510588" cy="67945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endParaRPr lang="en-US" smtClean="0"/>
          </a:p>
        </p:txBody>
      </p:sp>
      <p:pic>
        <p:nvPicPr>
          <p:cNvPr id="8195" name="Picture 2" descr="H:\Documents\China Water Project\ff_peakwater8_f.jpg"/>
          <p:cNvPicPr>
            <a:picLocks noGrp="1" noChangeAspect="1" noChangeArrowheads="1"/>
          </p:cNvPicPr>
          <p:nvPr>
            <p:ph idx="1"/>
          </p:nvPr>
        </p:nvPicPr>
        <p:blipFill>
          <a:blip r:embed="rId2" cstate="print"/>
          <a:srcRect/>
          <a:stretch>
            <a:fillRect/>
          </a:stretch>
        </p:blipFill>
        <p:spPr>
          <a:xfrm>
            <a:off x="0" y="0"/>
            <a:ext cx="9144000" cy="68580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ea typeface="宋体"/>
                <a:cs typeface="宋体"/>
              </a:rPr>
              <a:t>We Waste a Lot of Water</a:t>
            </a:r>
          </a:p>
        </p:txBody>
      </p:sp>
      <p:sp>
        <p:nvSpPr>
          <p:cNvPr id="9219" name="Rectangle 3"/>
          <p:cNvSpPr>
            <a:spLocks noGrp="1" noChangeArrowheads="1"/>
          </p:cNvSpPr>
          <p:nvPr>
            <p:ph type="body" idx="1"/>
          </p:nvPr>
        </p:nvSpPr>
        <p:spPr/>
        <p:txBody>
          <a:bodyPr/>
          <a:lstStyle/>
          <a:p>
            <a:pPr eaLnBrk="1" hangingPunct="1">
              <a:lnSpc>
                <a:spcPct val="90000"/>
              </a:lnSpc>
            </a:pPr>
            <a:r>
              <a:rPr lang="en-US" altLang="zh-CN" sz="2800" smtClean="0">
                <a:ea typeface="宋体"/>
                <a:cs typeface="宋体"/>
              </a:rPr>
              <a:t>Pipe leakage – </a:t>
            </a:r>
            <a:r>
              <a:rPr lang="en-US" altLang="zh-CN" sz="2400" smtClean="0">
                <a:ea typeface="宋体"/>
                <a:cs typeface="宋体"/>
              </a:rPr>
              <a:t> </a:t>
            </a:r>
            <a:r>
              <a:rPr lang="en-US" altLang="zh-CN" sz="2800" smtClean="0">
                <a:ea typeface="宋体"/>
                <a:cs typeface="宋体"/>
              </a:rPr>
              <a:t>deteriorating infrastructure</a:t>
            </a:r>
          </a:p>
          <a:p>
            <a:pPr eaLnBrk="1" hangingPunct="1">
              <a:lnSpc>
                <a:spcPct val="90000"/>
              </a:lnSpc>
            </a:pPr>
            <a:r>
              <a:rPr lang="en-US" altLang="zh-CN" sz="2800" smtClean="0">
                <a:ea typeface="宋体"/>
                <a:cs typeface="宋体"/>
              </a:rPr>
              <a:t>Subsidized agriculture leads to crops that are water dependent</a:t>
            </a:r>
          </a:p>
          <a:p>
            <a:pPr eaLnBrk="1" hangingPunct="1">
              <a:lnSpc>
                <a:spcPct val="90000"/>
              </a:lnSpc>
            </a:pPr>
            <a:r>
              <a:rPr lang="en-US" altLang="zh-CN" sz="2800" smtClean="0">
                <a:ea typeface="宋体"/>
                <a:cs typeface="宋体"/>
              </a:rPr>
              <a:t>Water quality depends on adequate sanitation and filtering.  Infrastructure gaps are common.</a:t>
            </a:r>
          </a:p>
          <a:p>
            <a:pPr eaLnBrk="1" hangingPunct="1">
              <a:lnSpc>
                <a:spcPct val="90000"/>
              </a:lnSpc>
            </a:pPr>
            <a:r>
              <a:rPr lang="en-US" altLang="zh-CN" sz="2800" smtClean="0">
                <a:ea typeface="宋体"/>
                <a:cs typeface="宋体"/>
              </a:rPr>
              <a:t>Poor quality water yields increased disease,  reduced productivity &amp; poor quality of life.</a:t>
            </a:r>
          </a:p>
          <a:p>
            <a:pPr eaLnBrk="1" hangingPunct="1">
              <a:lnSpc>
                <a:spcPct val="90000"/>
              </a:lnSpc>
            </a:pPr>
            <a:r>
              <a:rPr lang="en-US" altLang="zh-CN" sz="2800" smtClean="0">
                <a:ea typeface="宋体"/>
                <a:cs typeface="宋体"/>
              </a:rPr>
              <a:t>Existent problems, however,  mean opportunities for both private and social entrepreneurs.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zh-CN" smtClean="0">
                <a:ea typeface="宋体"/>
                <a:cs typeface="宋体"/>
              </a:rPr>
              <a:t>Water Rights Are Critical</a:t>
            </a:r>
          </a:p>
        </p:txBody>
      </p:sp>
      <p:sp>
        <p:nvSpPr>
          <p:cNvPr id="10243" name="Rectangle 3"/>
          <p:cNvSpPr>
            <a:spLocks noGrp="1" noChangeArrowheads="1"/>
          </p:cNvSpPr>
          <p:nvPr>
            <p:ph type="body" idx="1"/>
          </p:nvPr>
        </p:nvSpPr>
        <p:spPr>
          <a:xfrm>
            <a:off x="1062038" y="2057400"/>
            <a:ext cx="7769225" cy="4343400"/>
          </a:xfrm>
        </p:spPr>
        <p:txBody>
          <a:bodyPr/>
          <a:lstStyle/>
          <a:p>
            <a:pPr eaLnBrk="1" hangingPunct="1"/>
            <a:r>
              <a:rPr lang="en-US" altLang="zh-CN" sz="2800" smtClean="0">
                <a:ea typeface="宋体"/>
                <a:cs typeface="宋体"/>
              </a:rPr>
              <a:t>Water flow knows no boundaries and ignores political borders thus measurement is difficult.</a:t>
            </a:r>
          </a:p>
          <a:p>
            <a:pPr eaLnBrk="1" hangingPunct="1"/>
            <a:r>
              <a:rPr lang="en-US" altLang="zh-CN" sz="2800" smtClean="0">
                <a:ea typeface="宋体"/>
                <a:cs typeface="宋体"/>
              </a:rPr>
              <a:t>Surface water &amp; ground water interact in many  ways dependent upon land use development.</a:t>
            </a:r>
          </a:p>
          <a:p>
            <a:pPr eaLnBrk="1" hangingPunct="1"/>
            <a:r>
              <a:rPr lang="en-US" altLang="zh-CN" sz="2800" smtClean="0">
                <a:ea typeface="宋体"/>
                <a:cs typeface="宋体"/>
              </a:rPr>
              <a:t>Thus, stewardship of our water resources is essential. </a:t>
            </a:r>
          </a:p>
          <a:p>
            <a:pPr eaLnBrk="1" hangingPunct="1"/>
            <a:r>
              <a:rPr lang="en-US" altLang="zh-CN" sz="2800" smtClean="0">
                <a:ea typeface="宋体"/>
                <a:cs typeface="宋体"/>
              </a:rPr>
              <a:t>Effective stewardship requires clear rights determination, monitoring /measurement, and enforcement.</a:t>
            </a:r>
          </a:p>
          <a:p>
            <a:pPr eaLnBrk="1" hangingPunct="1"/>
            <a:endParaRPr lang="en-US" altLang="zh-CN" sz="2800" smtClean="0">
              <a:ea typeface="宋体"/>
              <a:cs typeface="宋体"/>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zh-CN" smtClean="0">
                <a:ea typeface="宋体"/>
                <a:cs typeface="宋体"/>
              </a:rPr>
              <a:t>Water Rights Definition 1</a:t>
            </a:r>
          </a:p>
        </p:txBody>
      </p:sp>
      <p:sp>
        <p:nvSpPr>
          <p:cNvPr id="11267" name="Rectangle 3"/>
          <p:cNvSpPr>
            <a:spLocks noGrp="1" noChangeArrowheads="1"/>
          </p:cNvSpPr>
          <p:nvPr>
            <p:ph type="body" idx="1"/>
          </p:nvPr>
        </p:nvSpPr>
        <p:spPr/>
        <p:txBody>
          <a:bodyPr/>
          <a:lstStyle/>
          <a:p>
            <a:pPr eaLnBrk="1" hangingPunct="1"/>
            <a:r>
              <a:rPr lang="en-US" altLang="zh-CN" sz="2800" smtClean="0">
                <a:ea typeface="宋体"/>
                <a:cs typeface="宋体"/>
              </a:rPr>
              <a:t>Riparian water rights: water belongs to the landowner next to the source if he/she makes “reasonable” use of it</a:t>
            </a:r>
          </a:p>
          <a:p>
            <a:pPr lvl="1" eaLnBrk="1" hangingPunct="1"/>
            <a:r>
              <a:rPr lang="en-US" altLang="zh-CN" sz="2400" smtClean="0">
                <a:ea typeface="宋体"/>
                <a:cs typeface="宋体"/>
              </a:rPr>
              <a:t>Irrigation</a:t>
            </a:r>
          </a:p>
          <a:p>
            <a:pPr lvl="1" eaLnBrk="1" hangingPunct="1"/>
            <a:r>
              <a:rPr lang="en-US" altLang="zh-CN" sz="2400" smtClean="0">
                <a:ea typeface="宋体"/>
                <a:cs typeface="宋体"/>
              </a:rPr>
              <a:t>Domestic household purposes</a:t>
            </a:r>
          </a:p>
          <a:p>
            <a:pPr lvl="1" eaLnBrk="1" hangingPunct="1"/>
            <a:r>
              <a:rPr lang="en-US" altLang="zh-CN" sz="2400" smtClean="0">
                <a:ea typeface="宋体"/>
                <a:cs typeface="宋体"/>
              </a:rPr>
              <a:t>Navigation</a:t>
            </a:r>
          </a:p>
          <a:p>
            <a:pPr lvl="1" eaLnBrk="1" hangingPunct="1"/>
            <a:r>
              <a:rPr lang="en-US" altLang="zh-CN" sz="2400" smtClean="0">
                <a:ea typeface="宋体"/>
                <a:cs typeface="宋体"/>
              </a:rPr>
              <a:t>Can erect docks, piers, and boat lifts</a:t>
            </a:r>
          </a:p>
          <a:p>
            <a:pPr lvl="1" eaLnBrk="1" hangingPunct="1"/>
            <a:r>
              <a:rPr lang="en-US" altLang="zh-CN" sz="2400" smtClean="0">
                <a:ea typeface="宋体"/>
                <a:cs typeface="宋体"/>
              </a:rPr>
              <a:t>Swimming, boating, and fishing</a:t>
            </a:r>
          </a:p>
          <a:p>
            <a:pPr eaLnBrk="1" hangingPunct="1"/>
            <a:r>
              <a:rPr lang="en-US" altLang="zh-CN" sz="2800" smtClean="0">
                <a:ea typeface="宋体"/>
                <a:cs typeface="宋体"/>
              </a:rPr>
              <a:t>Cannot transfer water rights without land transfer</a:t>
            </a:r>
          </a:p>
          <a:p>
            <a:pPr eaLnBrk="1" hangingPunct="1"/>
            <a:r>
              <a:rPr lang="en-US" altLang="zh-CN" sz="2800" smtClean="0">
                <a:ea typeface="宋体"/>
                <a:cs typeface="宋体"/>
              </a:rPr>
              <a:t>Common in Eastern half of the US</a:t>
            </a:r>
          </a:p>
          <a:p>
            <a:pPr eaLnBrk="1" hangingPunct="1"/>
            <a:endParaRPr lang="en-US" altLang="zh-CN" sz="2800" smtClean="0">
              <a:ea typeface="宋体"/>
              <a:cs typeface="宋体"/>
            </a:endParaRPr>
          </a:p>
          <a:p>
            <a:pPr lvl="1" eaLnBrk="1" hangingPunct="1"/>
            <a:endParaRPr lang="zh-CN" altLang="en-US" sz="2400" smtClean="0">
              <a:ea typeface="宋体"/>
              <a:cs typeface="宋体"/>
            </a:endParaRPr>
          </a:p>
        </p:txBody>
      </p:sp>
    </p:spTree>
  </p:cSld>
  <p:clrMapOvr>
    <a:masterClrMapping/>
  </p:clrMapOvr>
</p:sld>
</file>

<file path=ppt/theme/theme1.xml><?xml version="1.0" encoding="utf-8"?>
<a:theme xmlns:a="http://schemas.openxmlformats.org/drawingml/2006/main" name="Expedition">
  <a:themeElements>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Expedi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xpedition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Expedition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Expedi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Expedi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Expedi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Expedi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Expedi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Expedi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Expedi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Designs\Expedition.pot</Template>
  <TotalTime>574</TotalTime>
  <Words>2315</Words>
  <Application>Microsoft Office PowerPoint</Application>
  <PresentationFormat>On-screen Show (4:3)</PresentationFormat>
  <Paragraphs>283</Paragraphs>
  <Slides>31</Slides>
  <Notes>22</Notes>
  <HiddenSlides>1</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Expedition</vt:lpstr>
      <vt:lpstr>Water: Priceless Resource?</vt:lpstr>
      <vt:lpstr>Priceless</vt:lpstr>
      <vt:lpstr>Priceless</vt:lpstr>
      <vt:lpstr>Fresh Water is Scarce</vt:lpstr>
      <vt:lpstr>Slide 5</vt:lpstr>
      <vt:lpstr>Slide 6</vt:lpstr>
      <vt:lpstr>We Waste a Lot of Water</vt:lpstr>
      <vt:lpstr>Water Rights Are Critical</vt:lpstr>
      <vt:lpstr>Water Rights Definition 1</vt:lpstr>
      <vt:lpstr>Water Right Definition 2</vt:lpstr>
      <vt:lpstr>Water Right Definition 3</vt:lpstr>
      <vt:lpstr>Wisconsin Water Rights (Cont.)</vt:lpstr>
      <vt:lpstr>All Definitions Generate Conflict</vt:lpstr>
      <vt:lpstr>Water Rights Definition 4</vt:lpstr>
      <vt:lpstr>Non-Scarcity Pricing Yields Waste</vt:lpstr>
      <vt:lpstr>Non-Scarcity Prices (Cont.)</vt:lpstr>
      <vt:lpstr>Ownership and Pricing </vt:lpstr>
      <vt:lpstr>Water Rates – Policy Considerations</vt:lpstr>
      <vt:lpstr>Water Rate Designs</vt:lpstr>
      <vt:lpstr> Water Rates as a Conservation Tool</vt:lpstr>
      <vt:lpstr>Water Rates – Design Comparison</vt:lpstr>
      <vt:lpstr>Conservation Rate Designs</vt:lpstr>
      <vt:lpstr>Conservation Rate Designs</vt:lpstr>
      <vt:lpstr>Chongqing Water Tariffs </vt:lpstr>
      <vt:lpstr>Chongqing Results</vt:lpstr>
      <vt:lpstr>China Water Rates – RMB/m3</vt:lpstr>
      <vt:lpstr>Thank you for your attention</vt:lpstr>
      <vt:lpstr>Water Rights Are Hard to Define</vt:lpstr>
      <vt:lpstr>Quarterly Bills for 18,750 Gallons (2008)</vt:lpstr>
      <vt:lpstr>Who Gets the Water?</vt:lpstr>
      <vt:lpstr>Current Wisconsin Practice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Priceless Resource?</dc:title>
  <dc:creator> Merton Finkler</dc:creator>
  <cp:lastModifiedBy>Administrator</cp:lastModifiedBy>
  <cp:revision>39</cp:revision>
  <dcterms:created xsi:type="dcterms:W3CDTF">2007-09-03T23:03:26Z</dcterms:created>
  <dcterms:modified xsi:type="dcterms:W3CDTF">2011-09-02T19:44:18Z</dcterms:modified>
</cp:coreProperties>
</file>